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11.xml" ContentType="application/vnd.openxmlformats-officedocument.presentationml.slideLayout+xml"/>
  <Override PartName="/ppt/theme/theme2.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12.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3.xml" ContentType="application/vnd.openxmlformats-officedocument.presentationml.slideLayout+xml"/>
  <Override PartName="/ppt/theme/theme4.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14.xml" ContentType="application/vnd.openxmlformats-officedocument.presentationml.slideLayout+xml"/>
  <Override PartName="/ppt/theme/theme5.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1" r:id="rId1"/>
    <p:sldMasterId id="2147483663" r:id="rId2"/>
    <p:sldMasterId id="2147483665" r:id="rId3"/>
    <p:sldMasterId id="2147483667" r:id="rId4"/>
    <p:sldMasterId id="2147483669" r:id="rId5"/>
  </p:sldMasterIdLst>
  <p:notesMasterIdLst>
    <p:notesMasterId r:id="rId57"/>
  </p:notesMasterIdLst>
  <p:sldIdLst>
    <p:sldId id="1471" r:id="rId6"/>
    <p:sldId id="1734" r:id="rId7"/>
    <p:sldId id="1831" r:id="rId8"/>
    <p:sldId id="1735" r:id="rId9"/>
    <p:sldId id="1732" r:id="rId10"/>
    <p:sldId id="1746" r:id="rId11"/>
    <p:sldId id="1751" r:id="rId12"/>
    <p:sldId id="1838" r:id="rId13"/>
    <p:sldId id="1841" r:id="rId14"/>
    <p:sldId id="1839" r:id="rId15"/>
    <p:sldId id="1840" r:id="rId16"/>
    <p:sldId id="1753" r:id="rId17"/>
    <p:sldId id="1834" r:id="rId18"/>
    <p:sldId id="1836" r:id="rId19"/>
    <p:sldId id="1773" r:id="rId20"/>
    <p:sldId id="1777" r:id="rId21"/>
    <p:sldId id="1778" r:id="rId22"/>
    <p:sldId id="1780" r:id="rId23"/>
    <p:sldId id="1975" r:id="rId24"/>
    <p:sldId id="1854" r:id="rId25"/>
    <p:sldId id="1811" r:id="rId26"/>
    <p:sldId id="1812" r:id="rId27"/>
    <p:sldId id="1850" r:id="rId28"/>
    <p:sldId id="1851" r:id="rId29"/>
    <p:sldId id="1800" r:id="rId30"/>
    <p:sldId id="1801" r:id="rId31"/>
    <p:sldId id="1802" r:id="rId32"/>
    <p:sldId id="1803" r:id="rId33"/>
    <p:sldId id="1804" r:id="rId34"/>
    <p:sldId id="1976" r:id="rId35"/>
    <p:sldId id="1856" r:id="rId36"/>
    <p:sldId id="1824" r:id="rId37"/>
    <p:sldId id="1825" r:id="rId38"/>
    <p:sldId id="1826" r:id="rId39"/>
    <p:sldId id="1827" r:id="rId40"/>
    <p:sldId id="1828" r:id="rId41"/>
    <p:sldId id="1829" r:id="rId42"/>
    <p:sldId id="1855" r:id="rId43"/>
    <p:sldId id="1978" r:id="rId44"/>
    <p:sldId id="1982" r:id="rId45"/>
    <p:sldId id="1983" r:id="rId46"/>
    <p:sldId id="1984" r:id="rId47"/>
    <p:sldId id="1985" r:id="rId48"/>
    <p:sldId id="1986" r:id="rId49"/>
    <p:sldId id="1987" r:id="rId50"/>
    <p:sldId id="1988" r:id="rId51"/>
    <p:sldId id="1989" r:id="rId52"/>
    <p:sldId id="1990" r:id="rId53"/>
    <p:sldId id="1991" r:id="rId54"/>
    <p:sldId id="1992" r:id="rId55"/>
    <p:sldId id="260" r:id="rId56"/>
  </p:sldIdLst>
  <p:sldSz cx="9144000" cy="5130800"/>
  <p:notesSz cx="6858000" cy="9144000"/>
  <p:defaultTextStyle>
    <a:lvl1pPr>
      <a:defRPr>
        <a:latin typeface="+mn-lt"/>
        <a:ea typeface="+mn-ea"/>
        <a:cs typeface="+mn-cs"/>
        <a:sym typeface="Helvetica"/>
      </a:defRPr>
    </a:lvl1pPr>
    <a:lvl2pPr>
      <a:defRPr>
        <a:latin typeface="+mn-lt"/>
        <a:ea typeface="+mn-ea"/>
        <a:cs typeface="+mn-cs"/>
        <a:sym typeface="Helvetica"/>
      </a:defRPr>
    </a:lvl2pPr>
    <a:lvl3pPr>
      <a:defRPr>
        <a:latin typeface="+mn-lt"/>
        <a:ea typeface="+mn-ea"/>
        <a:cs typeface="+mn-cs"/>
        <a:sym typeface="Helvetica"/>
      </a:defRPr>
    </a:lvl3pPr>
    <a:lvl4pPr>
      <a:defRPr>
        <a:latin typeface="+mn-lt"/>
        <a:ea typeface="+mn-ea"/>
        <a:cs typeface="+mn-cs"/>
        <a:sym typeface="Helvetica"/>
      </a:defRPr>
    </a:lvl4pPr>
    <a:lvl5pPr>
      <a:defRPr>
        <a:latin typeface="+mn-lt"/>
        <a:ea typeface="+mn-ea"/>
        <a:cs typeface="+mn-cs"/>
        <a:sym typeface="Helvetica"/>
      </a:defRPr>
    </a:lvl5pPr>
    <a:lvl6pPr>
      <a:defRPr>
        <a:latin typeface="+mn-lt"/>
        <a:ea typeface="+mn-ea"/>
        <a:cs typeface="+mn-cs"/>
        <a:sym typeface="Helvetica"/>
      </a:defRPr>
    </a:lvl6pPr>
    <a:lvl7pPr>
      <a:defRPr>
        <a:latin typeface="+mn-lt"/>
        <a:ea typeface="+mn-ea"/>
        <a:cs typeface="+mn-cs"/>
        <a:sym typeface="Helvetica"/>
      </a:defRPr>
    </a:lvl7pPr>
    <a:lvl8pPr>
      <a:defRPr>
        <a:latin typeface="+mn-lt"/>
        <a:ea typeface="+mn-ea"/>
        <a:cs typeface="+mn-cs"/>
        <a:sym typeface="Helvetica"/>
      </a:defRPr>
    </a:lvl8pPr>
    <a:lvl9pPr>
      <a:defRPr>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F39E02"/>
    <a:srgbClr val="E72918"/>
    <a:srgbClr val="009E9F"/>
    <a:srgbClr val="FF0000"/>
    <a:srgbClr val="000398"/>
    <a:srgbClr val="C31345"/>
    <a:srgbClr val="F7F9F6"/>
    <a:srgbClr val="06EFF8"/>
    <a:srgbClr val="F78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6" d="100"/>
          <a:sy n="86" d="100"/>
        </p:scale>
        <p:origin x="-696" y="-56"/>
      </p:cViewPr>
      <p:guideLst>
        <p:guide orient="horz" pos="161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3" name="Shape 6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408886191"/>
      </p:ext>
    </p:extLst>
  </p:cSld>
  <p:clrMap bg1="lt1" tx1="dk1" bg2="lt2" tx2="dk2" accent1="accent1" accent2="accent2" accent3="accent3" accent4="accent4" accent5="accent5" accent6="accent6" hlink="hlink" folHlink="folHlink"/>
  <p:notesStyle>
    <a:lvl1pPr defTabSz="457200">
      <a:lnSpc>
        <a:spcPct val="118000"/>
      </a:lnSpc>
      <a:defRPr sz="2200">
        <a:latin typeface="+mj-lt"/>
        <a:ea typeface="+mj-ea"/>
        <a:cs typeface="+mj-cs"/>
        <a:sym typeface="Helvetica Neue"/>
      </a:defRPr>
    </a:lvl1pPr>
    <a:lvl2pPr indent="228600" defTabSz="457200">
      <a:lnSpc>
        <a:spcPct val="118000"/>
      </a:lnSpc>
      <a:defRPr sz="2200">
        <a:latin typeface="+mj-lt"/>
        <a:ea typeface="+mj-ea"/>
        <a:cs typeface="+mj-cs"/>
        <a:sym typeface="Helvetica Neue"/>
      </a:defRPr>
    </a:lvl2pPr>
    <a:lvl3pPr indent="457200" defTabSz="457200">
      <a:lnSpc>
        <a:spcPct val="118000"/>
      </a:lnSpc>
      <a:defRPr sz="2200">
        <a:latin typeface="+mj-lt"/>
        <a:ea typeface="+mj-ea"/>
        <a:cs typeface="+mj-cs"/>
        <a:sym typeface="Helvetica Neue"/>
      </a:defRPr>
    </a:lvl3pPr>
    <a:lvl4pPr indent="685800" defTabSz="457200">
      <a:lnSpc>
        <a:spcPct val="118000"/>
      </a:lnSpc>
      <a:defRPr sz="2200">
        <a:latin typeface="+mj-lt"/>
        <a:ea typeface="+mj-ea"/>
        <a:cs typeface="+mj-cs"/>
        <a:sym typeface="Helvetica Neue"/>
      </a:defRPr>
    </a:lvl4pPr>
    <a:lvl5pPr indent="914400" defTabSz="457200">
      <a:lnSpc>
        <a:spcPct val="118000"/>
      </a:lnSpc>
      <a:defRPr sz="2200">
        <a:latin typeface="+mj-lt"/>
        <a:ea typeface="+mj-ea"/>
        <a:cs typeface="+mj-cs"/>
        <a:sym typeface="Helvetica Neue"/>
      </a:defRPr>
    </a:lvl5pPr>
    <a:lvl6pPr indent="1143000" defTabSz="457200">
      <a:lnSpc>
        <a:spcPct val="118000"/>
      </a:lnSpc>
      <a:defRPr sz="2200">
        <a:latin typeface="+mj-lt"/>
        <a:ea typeface="+mj-ea"/>
        <a:cs typeface="+mj-cs"/>
        <a:sym typeface="Helvetica Neue"/>
      </a:defRPr>
    </a:lvl6pPr>
    <a:lvl7pPr indent="1371600" defTabSz="457200">
      <a:lnSpc>
        <a:spcPct val="118000"/>
      </a:lnSpc>
      <a:defRPr sz="2200">
        <a:latin typeface="+mj-lt"/>
        <a:ea typeface="+mj-ea"/>
        <a:cs typeface="+mj-cs"/>
        <a:sym typeface="Helvetica Neue"/>
      </a:defRPr>
    </a:lvl7pPr>
    <a:lvl8pPr indent="1600200" defTabSz="457200">
      <a:lnSpc>
        <a:spcPct val="118000"/>
      </a:lnSpc>
      <a:defRPr sz="2200">
        <a:latin typeface="+mj-lt"/>
        <a:ea typeface="+mj-ea"/>
        <a:cs typeface="+mj-cs"/>
        <a:sym typeface="Helvetica Neue"/>
      </a:defRPr>
    </a:lvl8pPr>
    <a:lvl9pPr indent="1828800" defTabSz="457200">
      <a:lnSpc>
        <a:spcPct val="118000"/>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5B990D-FC6C-48A5-B196-E8663D5843A7}" type="slidenum">
              <a:rPr lang="zh-CN" altLang="en-US" smtClean="0">
                <a:solidFill>
                  <a:prstClr val="black"/>
                </a:solidFill>
              </a:rPr>
              <a:t>7</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5B990D-FC6C-48A5-B196-E8663D5843A7}" type="slidenum">
              <a:rPr lang="zh-CN" altLang="en-US" smtClean="0">
                <a:solidFill>
                  <a:prstClr val="black"/>
                </a:solidFill>
              </a:rPr>
              <a:t>35</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5B990D-FC6C-48A5-B196-E8663D5843A7}" type="slidenum">
              <a:rPr lang="zh-CN" altLang="en-US" smtClean="0">
                <a:solidFill>
                  <a:prstClr val="black"/>
                </a:solidFill>
              </a:rPr>
              <a:t>36</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5B990D-FC6C-48A5-B196-E8663D5843A7}" type="slidenum">
              <a:rPr lang="zh-CN" altLang="en-US" smtClean="0">
                <a:solidFill>
                  <a:prstClr val="black"/>
                </a:solidFill>
              </a:rPr>
              <a:t>37</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382588" y="685800"/>
            <a:ext cx="6092825"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模板来自于 </a:t>
            </a:r>
            <a:r>
              <a:rPr lang="en-US" altLang="zh-CN" smtClean="0"/>
              <a:t>http://docer.wps.cn</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D2CB7F81-AFCC-440F-99C1-F5600300437A}" type="slidenum">
              <a:rPr lang="zh-CN" altLang="en-US" smtClean="0">
                <a:solidFill>
                  <a:prstClr val="black"/>
                </a:solidFill>
                <a:latin typeface="Calibri" panose="020F0502020204030204" charset="0"/>
                <a:ea typeface="宋体" panose="02010600030101010101" pitchFamily="2" charset="-122"/>
              </a:rPr>
              <a:t>22</a:t>
            </a:fld>
            <a:endParaRPr lang="zh-CN" altLang="en-US" smtClean="0">
              <a:solidFill>
                <a:prstClr val="black"/>
              </a:solidFill>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382588" y="685800"/>
            <a:ext cx="6092825"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5B2C4C23-4FE5-457E-A8D9-EC734A0CAFCD}" type="slidenum">
              <a:rPr lang="zh-CN" altLang="en-US" smtClean="0">
                <a:solidFill>
                  <a:prstClr val="black"/>
                </a:solidFill>
                <a:latin typeface="Calibri" panose="020F0502020204030204" charset="0"/>
              </a:rPr>
              <a:t>23</a:t>
            </a:fld>
            <a:endParaRPr lang="zh-CN" altLang="en-US" smtClean="0">
              <a:solidFill>
                <a:prstClr val="black"/>
              </a:solidFill>
              <a:latin typeface="Calibri" panose="020F050202020403020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382588" y="685800"/>
            <a:ext cx="6092825"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5B2C4C23-4FE5-457E-A8D9-EC734A0CAFCD}" type="slidenum">
              <a:rPr lang="zh-CN" altLang="en-US" smtClean="0">
                <a:solidFill>
                  <a:prstClr val="black"/>
                </a:solidFill>
                <a:latin typeface="Calibri" panose="020F0502020204030204" charset="0"/>
              </a:rPr>
              <a:t>24</a:t>
            </a:fld>
            <a:endParaRPr lang="zh-CN" altLang="en-US" smtClean="0">
              <a:solidFill>
                <a:prstClr val="black"/>
              </a:solidFill>
              <a:latin typeface="Calibri" panose="020F050202020403020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xfrm>
            <a:off x="382588" y="685800"/>
            <a:ext cx="6092825" cy="3429000"/>
          </a:xfrm>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smtClean="0"/>
              <a:t>模板来自于 </a:t>
            </a:r>
            <a:r>
              <a:rPr lang="en-US" altLang="zh-CN" smtClean="0"/>
              <a:t>http://docer.wps.cn</a:t>
            </a:r>
            <a:endParaRPr lang="zh-CN" altLang="en-US" smtClean="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algn="r" defTabSz="914400">
              <a:buFont typeface="Arial" panose="020B0604020202020204" pitchFamily="34" charset="0"/>
              <a:buNone/>
            </a:pPr>
            <a:fld id="{420735EF-5850-419B-BA08-F61517205643}" type="slidenum">
              <a:rPr lang="zh-CN" altLang="en-US" sz="1200">
                <a:solidFill>
                  <a:srgbClr val="000000"/>
                </a:solidFill>
                <a:latin typeface="Calibri" panose="020F0502020204030204" charset="0"/>
                <a:ea typeface="宋体" panose="02010600030101010101" pitchFamily="2" charset="-122"/>
              </a:rPr>
              <a:t>28</a:t>
            </a:fld>
            <a:endParaRPr lang="zh-CN" altLang="en-US" sz="1200">
              <a:solidFill>
                <a:srgbClr val="000000"/>
              </a:solidFill>
              <a:latin typeface="Calibri" panose="020F050202020403020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5B990D-FC6C-48A5-B196-E8663D5843A7}" type="slidenum">
              <a:rPr lang="zh-CN" altLang="en-US" smtClean="0">
                <a:solidFill>
                  <a:prstClr val="black"/>
                </a:solidFill>
              </a:rPr>
              <a:t>32</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5B990D-FC6C-48A5-B196-E8663D5843A7}" type="slidenum">
              <a:rPr lang="zh-CN" altLang="en-US" smtClean="0">
                <a:solidFill>
                  <a:prstClr val="black"/>
                </a:solidFill>
              </a:rPr>
              <a:t>33</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5B990D-FC6C-48A5-B196-E8663D5843A7}" type="slidenum">
              <a:rPr lang="zh-CN" altLang="en-US" smtClean="0">
                <a:solidFill>
                  <a:prstClr val="black"/>
                </a:solidFill>
              </a:rPr>
              <a:t>34</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slideMaster" Target="../slideMasters/slideMaster2.xml"/><Relationship Id="rId4" Type="http://schemas.openxmlformats.org/officeDocument/2006/relationships/tags" Target="../tags/tag3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slideMaster" Target="../slideMasters/slideMaster3.xml"/><Relationship Id="rId4" Type="http://schemas.openxmlformats.org/officeDocument/2006/relationships/tags" Target="../tags/tag38.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4.xml"/><Relationship Id="rId4" Type="http://schemas.openxmlformats.org/officeDocument/2006/relationships/tags" Target="../tags/tag4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02412" y="969600"/>
            <a:ext cx="8139178" cy="3771680"/>
          </a:xfrm>
        </p:spPr>
        <p:txBody>
          <a:bodyPr vert="horz" lIns="101600" tIns="0" rIns="82550" bIns="0" rtlCol="0">
            <a:noAutofit/>
          </a:bodyPr>
          <a:lstStyle>
            <a:lvl1pPr marL="170815" marR="0" lvl="0" indent="-17081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2800" b="1" i="0" u="none" strike="noStrike" kern="1200" cap="none" spc="150" normalizeH="0" baseline="0" noProof="1" dirty="0">
                <a:solidFill>
                  <a:schemeClr val="tx1">
                    <a:lumMod val="75000"/>
                    <a:lumOff val="25000"/>
                  </a:schemeClr>
                </a:solidFill>
                <a:uFillTx/>
                <a:latin typeface="黑体" panose="02010609060101010101" charset="-122"/>
                <a:ea typeface="黑体" panose="02010609060101010101" charset="-122"/>
                <a:cs typeface="+mn-cs"/>
                <a:sym typeface="+mn-ea"/>
              </a:defRPr>
            </a:lvl1pPr>
            <a:lvl2pPr marL="513080" marR="0" lvl="1" indent="-17081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2600" b="0" i="0" u="none" strike="noStrike" kern="1200" cap="none" spc="150" normalizeH="0" baseline="0" noProof="1" dirty="0">
                <a:solidFill>
                  <a:schemeClr val="tx1">
                    <a:lumMod val="75000"/>
                    <a:lumOff val="25000"/>
                  </a:schemeClr>
                </a:solidFill>
                <a:uFillTx/>
                <a:latin typeface="黑体" panose="02010609060101010101" charset="-122"/>
                <a:ea typeface="黑体" panose="02010609060101010101" charset="-122"/>
                <a:cs typeface="+mn-cs"/>
                <a:sym typeface="+mn-ea"/>
              </a:defRPr>
            </a:lvl2pPr>
            <a:lvl3pPr marL="855345" marR="0" lvl="2" indent="-17081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2600" b="0" i="0" u="none" strike="noStrike" kern="1200" cap="none" spc="150" normalizeH="0" baseline="0" noProof="1" dirty="0">
                <a:solidFill>
                  <a:schemeClr val="tx1">
                    <a:lumMod val="75000"/>
                    <a:lumOff val="25000"/>
                  </a:schemeClr>
                </a:solidFill>
                <a:uFillTx/>
                <a:latin typeface="黑体" panose="02010609060101010101" charset="-122"/>
                <a:ea typeface="黑体" panose="02010609060101010101" charset="-122"/>
                <a:cs typeface="+mn-cs"/>
                <a:sym typeface="+mn-ea"/>
              </a:defRPr>
            </a:lvl3pPr>
            <a:lvl4pPr marL="1196975" marR="0" lvl="3" indent="-17081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2600" b="0" i="0" u="none" strike="noStrike" kern="1200" cap="none" spc="150" normalizeH="0" baseline="0" noProof="1" dirty="0">
                <a:solidFill>
                  <a:schemeClr val="tx1">
                    <a:lumMod val="75000"/>
                    <a:lumOff val="25000"/>
                  </a:schemeClr>
                </a:solidFill>
                <a:uFillTx/>
                <a:latin typeface="黑体" panose="02010609060101010101" charset="-122"/>
                <a:ea typeface="黑体" panose="02010609060101010101" charset="-122"/>
                <a:cs typeface="+mn-cs"/>
                <a:sym typeface="+mn-ea"/>
              </a:defRPr>
            </a:lvl4pPr>
            <a:lvl5pPr marL="1539240" marR="0" lvl="4" indent="-17081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2600" b="0" i="0" u="none" strike="noStrike" kern="1200" cap="none" spc="150" normalizeH="0" baseline="0" noProof="1" dirty="0">
                <a:solidFill>
                  <a:schemeClr val="tx1">
                    <a:lumMod val="75000"/>
                    <a:lumOff val="25000"/>
                  </a:schemeClr>
                </a:solidFill>
                <a:uFillTx/>
                <a:latin typeface="黑体" panose="02010609060101010101" charset="-122"/>
                <a:ea typeface="黑体" panose="0201060906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2"/>
            </p:custDataLst>
          </p:nvPr>
        </p:nvSpPr>
        <p:spPr>
          <a:xfrm>
            <a:off x="659807" y="4750616"/>
            <a:ext cx="2025000" cy="237013"/>
          </a:xfrm>
        </p:spPr>
        <p:txBody>
          <a:bodyPr/>
          <a:lstStyle/>
          <a:p>
            <a:fld id="{760FBDFE-C587-4B4C-A407-44438C67B59E}" type="datetimeFigureOut">
              <a:rPr lang="zh-CN" altLang="en-US" smtClean="0"/>
              <a:t>2021/1/25</a:t>
            </a:fld>
            <a:endParaRPr lang="zh-CN" altLang="en-US"/>
          </a:p>
        </p:txBody>
      </p:sp>
      <p:sp>
        <p:nvSpPr>
          <p:cNvPr id="5" name="页脚占位符 4"/>
          <p:cNvSpPr>
            <a:spLocks noGrp="1"/>
          </p:cNvSpPr>
          <p:nvPr>
            <p:ph type="ftr" sz="quarter" idx="11"/>
            <p:custDataLst>
              <p:tags r:id="rId3"/>
            </p:custDataLst>
          </p:nvPr>
        </p:nvSpPr>
        <p:spPr>
          <a:xfrm>
            <a:off x="3087000" y="4750616"/>
            <a:ext cx="2970000" cy="237013"/>
          </a:xfrm>
        </p:spPr>
        <p:txBody>
          <a:bodyPr/>
          <a:lstStyle/>
          <a:p>
            <a:endParaRPr lang="zh-CN" altLang="en-US"/>
          </a:p>
        </p:txBody>
      </p:sp>
      <p:sp>
        <p:nvSpPr>
          <p:cNvPr id="6" name="灯片编号占位符 5"/>
          <p:cNvSpPr>
            <a:spLocks noGrp="1"/>
          </p:cNvSpPr>
          <p:nvPr>
            <p:ph type="sldNum" sz="quarter" idx="12"/>
            <p:custDataLst>
              <p:tags r:id="rId4"/>
            </p:custDataLst>
          </p:nvPr>
        </p:nvSpPr>
        <p:spPr>
          <a:xfrm>
            <a:off x="6457950" y="4750616"/>
            <a:ext cx="2025000" cy="237013"/>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1777" y="621015"/>
            <a:ext cx="8139178" cy="4848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0" i="0" u="none" strike="noStrike" kern="1200" cap="none" spc="200" normalizeH="0" baseline="0" noProof="1" dirty="0">
                <a:solidFill>
                  <a:schemeClr val="tx1"/>
                </a:solidFill>
                <a:uFillTx/>
                <a:latin typeface="宋体" panose="02010600030101010101" pitchFamily="2" charset="-122"/>
                <a:ea typeface="宋体" panose="02010600030101010101" pitchFamily="2"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1777" y="621015"/>
            <a:ext cx="8139178" cy="4848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0" i="0" u="none" strike="noStrike" kern="1200" cap="none" spc="200" normalizeH="0" baseline="0" noProof="1" dirty="0">
                <a:solidFill>
                  <a:schemeClr val="tx1"/>
                </a:solidFill>
                <a:uFillTx/>
                <a:latin typeface="宋体" panose="02010600030101010101" pitchFamily="2" charset="-122"/>
                <a:ea typeface="宋体" panose="02010600030101010101" pitchFamily="2"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1777" y="621015"/>
            <a:ext cx="8139178" cy="4848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0" i="0" u="none" strike="noStrike" kern="1200" cap="none" spc="200" normalizeH="0" baseline="0" noProof="1" dirty="0">
                <a:solidFill>
                  <a:schemeClr val="tx1"/>
                </a:solidFill>
                <a:uFillTx/>
                <a:latin typeface="宋体" panose="02010600030101010101" pitchFamily="2" charset="-122"/>
                <a:ea typeface="宋体" panose="02010600030101010101" pitchFamily="2"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01777" y="621015"/>
            <a:ext cx="8139178" cy="4848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0" i="0" u="none" strike="noStrike" kern="1200" cap="none" spc="200" normalizeH="0" baseline="0" noProof="1" dirty="0">
                <a:solidFill>
                  <a:schemeClr val="tx1"/>
                </a:solidFill>
                <a:uFillTx/>
                <a:latin typeface="宋体" panose="02010600030101010101" pitchFamily="2" charset="-122"/>
                <a:ea typeface="宋体" panose="02010600030101010101" pitchFamily="2" charset="-122"/>
                <a:cs typeface="+mj-cs"/>
                <a:sym typeface="+mn-ea"/>
              </a:defRPr>
            </a:lvl1pPr>
          </a:lstStyle>
          <a:p>
            <a:pPr lvl="0"/>
            <a:r>
              <a:rPr>
                <a:sym typeface="+mn-ea"/>
              </a:rPr>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889760" y="120650"/>
            <a:ext cx="5437505" cy="484505"/>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2021/1/25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
        <p:nvSpPr>
          <p:cNvPr id="6" name="文本占位符 5"/>
          <p:cNvSpPr>
            <a:spLocks noGrp="1"/>
          </p:cNvSpPr>
          <p:nvPr>
            <p:ph type="body" sz="half" idx="2"/>
            <p:custDataLst>
              <p:tags r:id="rId1"/>
            </p:custDataLst>
          </p:nvPr>
        </p:nvSpPr>
        <p:spPr>
          <a:xfrm>
            <a:off x="434975" y="969645"/>
            <a:ext cx="8206740" cy="3770630"/>
          </a:xfrm>
        </p:spPr>
        <p:txBody>
          <a:bodyPr vert="horz" lIns="101600" tIns="0" rIns="82550" bIns="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2800" b="0" i="0" u="none" strike="noStrike" kern="1200" cap="none" spc="150" normalizeH="0" baseline="0" noProof="1" dirty="0">
                <a:solidFill>
                  <a:schemeClr val="tx1">
                    <a:lumMod val="75000"/>
                    <a:lumOff val="25000"/>
                  </a:schemeClr>
                </a:solidFill>
                <a:uFillTx/>
                <a:latin typeface="宋体" panose="02010600030101010101" pitchFamily="2" charset="-122"/>
                <a:ea typeface="宋体" panose="02010600030101010101" pitchFamily="2" charset="-122"/>
                <a:cs typeface="+mn-cs"/>
                <a:sym typeface="+mn-ea"/>
              </a:defRPr>
            </a:lvl1pPr>
          </a:lstStyle>
          <a:p>
            <a:pPr lvl="0"/>
            <a:r>
              <a:rPr>
                <a:sym typeface="+mn-ea"/>
              </a:rPr>
              <a:t>单击此处编辑母版文本样式</a:t>
            </a:r>
          </a:p>
          <a:p>
            <a:pPr lvl="0"/>
            <a:endParaRPr>
              <a:sym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定向例题">
    <p:spTree>
      <p:nvGrpSpPr>
        <p:cNvPr id="1" name=""/>
        <p:cNvGrpSpPr/>
        <p:nvPr/>
      </p:nvGrpSpPr>
      <p:grpSpPr>
        <a:xfrm>
          <a:off x="0" y="0"/>
          <a:ext cx="0" cy="0"/>
          <a:chOff x="0" y="0"/>
          <a:chExt cx="0" cy="0"/>
        </a:xfrm>
      </p:grpSpPr>
      <p:sp>
        <p:nvSpPr>
          <p:cNvPr id="25" name="矩形 24"/>
          <p:cNvSpPr/>
          <p:nvPr userDrawn="1"/>
        </p:nvSpPr>
        <p:spPr>
          <a:xfrm>
            <a:off x="0" y="-1"/>
            <a:ext cx="9144000" cy="6798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cxnSp>
        <p:nvCxnSpPr>
          <p:cNvPr id="11" name="直接连接符 10"/>
          <p:cNvCxnSpPr/>
          <p:nvPr userDrawn="1"/>
        </p:nvCxnSpPr>
        <p:spPr>
          <a:xfrm>
            <a:off x="-6778" y="676476"/>
            <a:ext cx="9150778" cy="0"/>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224917" y="141759"/>
            <a:ext cx="6899796" cy="396337"/>
          </a:xfrm>
        </p:spPr>
        <p:txBody>
          <a:bodyPr>
            <a:noAutofit/>
          </a:bodyPr>
          <a:lstStyle>
            <a:lvl1pPr algn="l">
              <a:defRPr sz="2800">
                <a:solidFill>
                  <a:schemeClr val="tx1"/>
                </a:solidFill>
              </a:defRPr>
            </a:lvl1pPr>
          </a:lstStyle>
          <a:p>
            <a:r>
              <a:rPr lang="zh-CN" altLang="en-US" dirty="0"/>
              <a:t>单击此处编辑母版标题样式</a:t>
            </a:r>
          </a:p>
        </p:txBody>
      </p:sp>
      <p:sp>
        <p:nvSpPr>
          <p:cNvPr id="12" name="日期占位符 2"/>
          <p:cNvSpPr>
            <a:spLocks noGrp="1"/>
          </p:cNvSpPr>
          <p:nvPr>
            <p:ph type="dt" sz="half" idx="10"/>
          </p:nvPr>
        </p:nvSpPr>
        <p:spPr>
          <a:xfrm>
            <a:off x="457200" y="4755492"/>
            <a:ext cx="2133600" cy="273168"/>
          </a:xfrm>
        </p:spPr>
        <p:txBody>
          <a:bodyPr/>
          <a:lstStyle>
            <a:lvl1pPr>
              <a:defRPr/>
            </a:lvl1pPr>
          </a:lstStyle>
          <a:p>
            <a:pPr>
              <a:defRPr/>
            </a:pPr>
            <a:fld id="{ED2EA462-F370-42F9-9E2A-5189981B8EEF}" type="datetimeFigureOut">
              <a:rPr lang="zh-CN" altLang="en-US"/>
              <a:t>2021/1/25</a:t>
            </a:fld>
            <a:endParaRPr lang="zh-CN" altLang="en-US"/>
          </a:p>
        </p:txBody>
      </p:sp>
      <p:sp>
        <p:nvSpPr>
          <p:cNvPr id="13" name="页脚占位符 3"/>
          <p:cNvSpPr>
            <a:spLocks noGrp="1"/>
          </p:cNvSpPr>
          <p:nvPr>
            <p:ph type="ftr" sz="quarter" idx="11"/>
          </p:nvPr>
        </p:nvSpPr>
        <p:spPr>
          <a:xfrm>
            <a:off x="3124200" y="4755492"/>
            <a:ext cx="2895600" cy="273168"/>
          </a:xfrm>
        </p:spPr>
        <p:txBody>
          <a:bodyPr/>
          <a:lstStyle>
            <a:lvl1pPr>
              <a:defRPr/>
            </a:lvl1pPr>
          </a:lstStyle>
          <a:p>
            <a:pPr>
              <a:defRPr/>
            </a:pPr>
            <a:endParaRPr lang="zh-CN" altLang="en-US"/>
          </a:p>
        </p:txBody>
      </p:sp>
      <p:sp>
        <p:nvSpPr>
          <p:cNvPr id="14" name="灯片编号占位符 4"/>
          <p:cNvSpPr>
            <a:spLocks noGrp="1"/>
          </p:cNvSpPr>
          <p:nvPr>
            <p:ph type="sldNum" sz="quarter" idx="12"/>
          </p:nvPr>
        </p:nvSpPr>
        <p:spPr>
          <a:xfrm>
            <a:off x="6553200" y="4755492"/>
            <a:ext cx="2133600" cy="273168"/>
          </a:xfrm>
        </p:spPr>
        <p:txBody>
          <a:bodyPr/>
          <a:lstStyle>
            <a:lvl1pPr>
              <a:defRPr/>
            </a:lvl1pPr>
          </a:lstStyle>
          <a:p>
            <a:pPr>
              <a:defRPr/>
            </a:pPr>
            <a:fld id="{B3DE3145-697B-43A0-8694-4C03B7FF113D}" type="slidenum">
              <a:rPr lang="zh-CN" altLang="en-US"/>
              <a:t>‹#›</a:t>
            </a:fld>
            <a:endParaRPr lang="zh-CN" altLang="en-US"/>
          </a:p>
        </p:txBody>
      </p:sp>
      <p:sp>
        <p:nvSpPr>
          <p:cNvPr id="20" name="箭头: 五边形 19"/>
          <p:cNvSpPr/>
          <p:nvPr userDrawn="1"/>
        </p:nvSpPr>
        <p:spPr>
          <a:xfrm>
            <a:off x="-5189" y="0"/>
            <a:ext cx="1174811" cy="679857"/>
          </a:xfrm>
          <a:prstGeom prst="homePlate">
            <a:avLst>
              <a:gd name="adj" fmla="val 1866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nvGrpSpPr>
          <p:cNvPr id="26" name="组合 25"/>
          <p:cNvGrpSpPr/>
          <p:nvPr userDrawn="1"/>
        </p:nvGrpSpPr>
        <p:grpSpPr>
          <a:xfrm>
            <a:off x="-16460" y="160687"/>
            <a:ext cx="1118713" cy="374844"/>
            <a:chOff x="-104710" y="393831"/>
            <a:chExt cx="1491618" cy="501029"/>
          </a:xfrm>
        </p:grpSpPr>
        <p:sp>
          <p:nvSpPr>
            <p:cNvPr id="18" name="Freeform 5"/>
            <p:cNvSpPr>
              <a:spLocks noEditPoints="1"/>
            </p:cNvSpPr>
            <p:nvPr userDrawn="1"/>
          </p:nvSpPr>
          <p:spPr bwMode="auto">
            <a:xfrm>
              <a:off x="435622" y="393831"/>
              <a:ext cx="481905" cy="479158"/>
            </a:xfrm>
            <a:custGeom>
              <a:avLst/>
              <a:gdLst>
                <a:gd name="T0" fmla="*/ 0 w 670"/>
                <a:gd name="T1" fmla="*/ 373 h 670"/>
                <a:gd name="T2" fmla="*/ 306 w 670"/>
                <a:gd name="T3" fmla="*/ 75 h 670"/>
                <a:gd name="T4" fmla="*/ 343 w 670"/>
                <a:gd name="T5" fmla="*/ 79 h 670"/>
                <a:gd name="T6" fmla="*/ 362 w 670"/>
                <a:gd name="T7" fmla="*/ 95 h 670"/>
                <a:gd name="T8" fmla="*/ 347 w 670"/>
                <a:gd name="T9" fmla="*/ 110 h 670"/>
                <a:gd name="T10" fmla="*/ 340 w 670"/>
                <a:gd name="T11" fmla="*/ 109 h 670"/>
                <a:gd name="T12" fmla="*/ 309 w 670"/>
                <a:gd name="T13" fmla="*/ 107 h 670"/>
                <a:gd name="T14" fmla="*/ 107 w 670"/>
                <a:gd name="T15" fmla="*/ 183 h 670"/>
                <a:gd name="T16" fmla="*/ 107 w 670"/>
                <a:gd name="T17" fmla="*/ 563 h 670"/>
                <a:gd name="T18" fmla="*/ 488 w 670"/>
                <a:gd name="T19" fmla="*/ 563 h 670"/>
                <a:gd name="T20" fmla="*/ 559 w 670"/>
                <a:gd name="T21" fmla="*/ 323 h 670"/>
                <a:gd name="T22" fmla="*/ 559 w 670"/>
                <a:gd name="T23" fmla="*/ 321 h 670"/>
                <a:gd name="T24" fmla="*/ 573 w 670"/>
                <a:gd name="T25" fmla="*/ 298 h 670"/>
                <a:gd name="T26" fmla="*/ 589 w 670"/>
                <a:gd name="T27" fmla="*/ 315 h 670"/>
                <a:gd name="T28" fmla="*/ 589 w 670"/>
                <a:gd name="T29" fmla="*/ 316 h 670"/>
                <a:gd name="T30" fmla="*/ 297 w 670"/>
                <a:gd name="T31" fmla="*/ 670 h 670"/>
                <a:gd name="T32" fmla="*/ 235 w 670"/>
                <a:gd name="T33" fmla="*/ 580 h 670"/>
                <a:gd name="T34" fmla="*/ 233 w 670"/>
                <a:gd name="T35" fmla="*/ 580 h 670"/>
                <a:gd name="T36" fmla="*/ 141 w 670"/>
                <a:gd name="T37" fmla="*/ 523 h 670"/>
                <a:gd name="T38" fmla="*/ 127 w 670"/>
                <a:gd name="T39" fmla="*/ 508 h 670"/>
                <a:gd name="T40" fmla="*/ 146 w 670"/>
                <a:gd name="T41" fmla="*/ 505 h 670"/>
                <a:gd name="T42" fmla="*/ 246 w 670"/>
                <a:gd name="T43" fmla="*/ 571 h 670"/>
                <a:gd name="T44" fmla="*/ 297 w 670"/>
                <a:gd name="T45" fmla="*/ 511 h 670"/>
                <a:gd name="T46" fmla="*/ 289 w 670"/>
                <a:gd name="T47" fmla="*/ 234 h 670"/>
                <a:gd name="T48" fmla="*/ 297 w 670"/>
                <a:gd name="T49" fmla="*/ 235 h 670"/>
                <a:gd name="T50" fmla="*/ 297 w 670"/>
                <a:gd name="T51" fmla="*/ 267 h 670"/>
                <a:gd name="T52" fmla="*/ 295 w 670"/>
                <a:gd name="T53" fmla="*/ 266 h 670"/>
                <a:gd name="T54" fmla="*/ 294 w 670"/>
                <a:gd name="T55" fmla="*/ 266 h 670"/>
                <a:gd name="T56" fmla="*/ 297 w 670"/>
                <a:gd name="T57" fmla="*/ 479 h 670"/>
                <a:gd name="T58" fmla="*/ 404 w 670"/>
                <a:gd name="T59" fmla="*/ 381 h 670"/>
                <a:gd name="T60" fmla="*/ 404 w 670"/>
                <a:gd name="T61" fmla="*/ 371 h 670"/>
                <a:gd name="T62" fmla="*/ 436 w 670"/>
                <a:gd name="T63" fmla="*/ 372 h 670"/>
                <a:gd name="T64" fmla="*/ 436 w 670"/>
                <a:gd name="T65" fmla="*/ 374 h 670"/>
                <a:gd name="T66" fmla="*/ 297 w 670"/>
                <a:gd name="T67" fmla="*/ 511 h 670"/>
                <a:gd name="T68" fmla="*/ 102 w 670"/>
                <a:gd name="T69" fmla="*/ 477 h 670"/>
                <a:gd name="T70" fmla="*/ 98 w 670"/>
                <a:gd name="T71" fmla="*/ 471 h 670"/>
                <a:gd name="T72" fmla="*/ 89 w 670"/>
                <a:gd name="T73" fmla="*/ 456 h 670"/>
                <a:gd name="T74" fmla="*/ 104 w 670"/>
                <a:gd name="T75" fmla="*/ 450 h 670"/>
                <a:gd name="T76" fmla="*/ 115 w 670"/>
                <a:gd name="T77" fmla="*/ 469 h 670"/>
                <a:gd name="T78" fmla="*/ 272 w 670"/>
                <a:gd name="T79" fmla="*/ 361 h 670"/>
                <a:gd name="T80" fmla="*/ 404 w 670"/>
                <a:gd name="T81" fmla="*/ 121 h 670"/>
                <a:gd name="T82" fmla="*/ 502 w 670"/>
                <a:gd name="T83" fmla="*/ 34 h 670"/>
                <a:gd name="T84" fmla="*/ 546 w 670"/>
                <a:gd name="T85" fmla="*/ 124 h 670"/>
                <a:gd name="T86" fmla="*/ 648 w 670"/>
                <a:gd name="T87" fmla="*/ 157 h 670"/>
                <a:gd name="T88" fmla="*/ 640 w 670"/>
                <a:gd name="T89" fmla="*/ 165 h 670"/>
                <a:gd name="T90" fmla="*/ 546 w 670"/>
                <a:gd name="T91" fmla="*/ 243 h 670"/>
                <a:gd name="T92" fmla="*/ 430 w 670"/>
                <a:gd name="T93" fmla="*/ 255 h 670"/>
                <a:gd name="T94" fmla="*/ 272 w 670"/>
                <a:gd name="T95" fmla="*/ 361 h 670"/>
                <a:gd name="T96" fmla="*/ 436 w 670"/>
                <a:gd name="T97" fmla="*/ 234 h 670"/>
                <a:gd name="T98" fmla="*/ 608 w 670"/>
                <a:gd name="T99" fmla="*/ 157 h 670"/>
                <a:gd name="T100" fmla="*/ 513 w 670"/>
                <a:gd name="T101" fmla="*/ 6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0" h="670">
                  <a:moveTo>
                    <a:pt x="297" y="670"/>
                  </a:moveTo>
                  <a:cubicBezTo>
                    <a:pt x="133" y="670"/>
                    <a:pt x="0" y="537"/>
                    <a:pt x="0" y="373"/>
                  </a:cubicBezTo>
                  <a:cubicBezTo>
                    <a:pt x="0" y="209"/>
                    <a:pt x="133" y="75"/>
                    <a:pt x="297" y="75"/>
                  </a:cubicBezTo>
                  <a:cubicBezTo>
                    <a:pt x="306" y="75"/>
                    <a:pt x="306" y="75"/>
                    <a:pt x="306" y="75"/>
                  </a:cubicBezTo>
                  <a:cubicBezTo>
                    <a:pt x="323" y="75"/>
                    <a:pt x="327" y="75"/>
                    <a:pt x="343" y="78"/>
                  </a:cubicBezTo>
                  <a:cubicBezTo>
                    <a:pt x="343" y="79"/>
                    <a:pt x="343" y="79"/>
                    <a:pt x="343" y="79"/>
                  </a:cubicBezTo>
                  <a:cubicBezTo>
                    <a:pt x="351" y="81"/>
                    <a:pt x="351" y="81"/>
                    <a:pt x="351" y="81"/>
                  </a:cubicBezTo>
                  <a:cubicBezTo>
                    <a:pt x="357" y="82"/>
                    <a:pt x="362" y="88"/>
                    <a:pt x="362" y="95"/>
                  </a:cubicBezTo>
                  <a:cubicBezTo>
                    <a:pt x="362" y="104"/>
                    <a:pt x="355" y="110"/>
                    <a:pt x="347" y="110"/>
                  </a:cubicBezTo>
                  <a:cubicBezTo>
                    <a:pt x="347" y="110"/>
                    <a:pt x="347" y="110"/>
                    <a:pt x="347" y="110"/>
                  </a:cubicBezTo>
                  <a:cubicBezTo>
                    <a:pt x="346" y="110"/>
                    <a:pt x="346" y="110"/>
                    <a:pt x="346" y="110"/>
                  </a:cubicBezTo>
                  <a:cubicBezTo>
                    <a:pt x="340" y="109"/>
                    <a:pt x="340" y="109"/>
                    <a:pt x="340" y="109"/>
                  </a:cubicBezTo>
                  <a:cubicBezTo>
                    <a:pt x="330" y="108"/>
                    <a:pt x="324" y="107"/>
                    <a:pt x="316" y="107"/>
                  </a:cubicBezTo>
                  <a:cubicBezTo>
                    <a:pt x="314" y="107"/>
                    <a:pt x="311" y="107"/>
                    <a:pt x="309" y="107"/>
                  </a:cubicBezTo>
                  <a:cubicBezTo>
                    <a:pt x="306" y="107"/>
                    <a:pt x="302" y="107"/>
                    <a:pt x="297" y="107"/>
                  </a:cubicBezTo>
                  <a:cubicBezTo>
                    <a:pt x="223" y="107"/>
                    <a:pt x="156" y="134"/>
                    <a:pt x="107" y="183"/>
                  </a:cubicBezTo>
                  <a:cubicBezTo>
                    <a:pt x="59" y="231"/>
                    <a:pt x="32" y="299"/>
                    <a:pt x="32" y="373"/>
                  </a:cubicBezTo>
                  <a:cubicBezTo>
                    <a:pt x="32" y="447"/>
                    <a:pt x="59" y="514"/>
                    <a:pt x="107" y="563"/>
                  </a:cubicBezTo>
                  <a:cubicBezTo>
                    <a:pt x="156" y="611"/>
                    <a:pt x="223" y="638"/>
                    <a:pt x="297" y="638"/>
                  </a:cubicBezTo>
                  <a:cubicBezTo>
                    <a:pt x="371" y="638"/>
                    <a:pt x="439" y="611"/>
                    <a:pt x="488" y="563"/>
                  </a:cubicBezTo>
                  <a:cubicBezTo>
                    <a:pt x="536" y="514"/>
                    <a:pt x="563" y="447"/>
                    <a:pt x="563" y="373"/>
                  </a:cubicBezTo>
                  <a:cubicBezTo>
                    <a:pt x="563" y="354"/>
                    <a:pt x="562" y="337"/>
                    <a:pt x="559" y="323"/>
                  </a:cubicBezTo>
                  <a:cubicBezTo>
                    <a:pt x="559" y="322"/>
                    <a:pt x="559" y="322"/>
                    <a:pt x="559" y="322"/>
                  </a:cubicBezTo>
                  <a:cubicBezTo>
                    <a:pt x="559" y="321"/>
                    <a:pt x="559" y="321"/>
                    <a:pt x="559" y="321"/>
                  </a:cubicBezTo>
                  <a:cubicBezTo>
                    <a:pt x="558" y="319"/>
                    <a:pt x="557" y="316"/>
                    <a:pt x="557" y="314"/>
                  </a:cubicBezTo>
                  <a:cubicBezTo>
                    <a:pt x="557" y="305"/>
                    <a:pt x="564" y="298"/>
                    <a:pt x="573" y="298"/>
                  </a:cubicBezTo>
                  <a:cubicBezTo>
                    <a:pt x="582" y="298"/>
                    <a:pt x="589" y="305"/>
                    <a:pt x="589" y="314"/>
                  </a:cubicBezTo>
                  <a:cubicBezTo>
                    <a:pt x="589" y="314"/>
                    <a:pt x="589" y="315"/>
                    <a:pt x="589" y="315"/>
                  </a:cubicBezTo>
                  <a:cubicBezTo>
                    <a:pt x="589" y="316"/>
                    <a:pt x="589" y="316"/>
                    <a:pt x="589" y="316"/>
                  </a:cubicBezTo>
                  <a:cubicBezTo>
                    <a:pt x="589" y="316"/>
                    <a:pt x="589" y="316"/>
                    <a:pt x="589" y="316"/>
                  </a:cubicBezTo>
                  <a:cubicBezTo>
                    <a:pt x="593" y="335"/>
                    <a:pt x="595" y="347"/>
                    <a:pt x="595" y="373"/>
                  </a:cubicBezTo>
                  <a:cubicBezTo>
                    <a:pt x="595" y="537"/>
                    <a:pt x="462" y="670"/>
                    <a:pt x="297" y="670"/>
                  </a:cubicBezTo>
                  <a:close/>
                  <a:moveTo>
                    <a:pt x="237" y="581"/>
                  </a:moveTo>
                  <a:cubicBezTo>
                    <a:pt x="236" y="581"/>
                    <a:pt x="236" y="580"/>
                    <a:pt x="235" y="580"/>
                  </a:cubicBezTo>
                  <a:cubicBezTo>
                    <a:pt x="234" y="580"/>
                    <a:pt x="234" y="580"/>
                    <a:pt x="234" y="580"/>
                  </a:cubicBezTo>
                  <a:cubicBezTo>
                    <a:pt x="233" y="580"/>
                    <a:pt x="233" y="580"/>
                    <a:pt x="233" y="580"/>
                  </a:cubicBezTo>
                  <a:cubicBezTo>
                    <a:pt x="198" y="568"/>
                    <a:pt x="166" y="549"/>
                    <a:pt x="140" y="524"/>
                  </a:cubicBezTo>
                  <a:cubicBezTo>
                    <a:pt x="141" y="523"/>
                    <a:pt x="141" y="523"/>
                    <a:pt x="141" y="523"/>
                  </a:cubicBezTo>
                  <a:cubicBezTo>
                    <a:pt x="131" y="515"/>
                    <a:pt x="131" y="515"/>
                    <a:pt x="131" y="515"/>
                  </a:cubicBezTo>
                  <a:cubicBezTo>
                    <a:pt x="129" y="514"/>
                    <a:pt x="127" y="511"/>
                    <a:pt x="127" y="508"/>
                  </a:cubicBezTo>
                  <a:cubicBezTo>
                    <a:pt x="127" y="503"/>
                    <a:pt x="131" y="499"/>
                    <a:pt x="136" y="499"/>
                  </a:cubicBezTo>
                  <a:cubicBezTo>
                    <a:pt x="138" y="499"/>
                    <a:pt x="143" y="502"/>
                    <a:pt x="146" y="505"/>
                  </a:cubicBezTo>
                  <a:cubicBezTo>
                    <a:pt x="173" y="532"/>
                    <a:pt x="206" y="552"/>
                    <a:pt x="241" y="564"/>
                  </a:cubicBezTo>
                  <a:cubicBezTo>
                    <a:pt x="243" y="565"/>
                    <a:pt x="246" y="567"/>
                    <a:pt x="246" y="571"/>
                  </a:cubicBezTo>
                  <a:cubicBezTo>
                    <a:pt x="245" y="572"/>
                    <a:pt x="244" y="581"/>
                    <a:pt x="237" y="581"/>
                  </a:cubicBezTo>
                  <a:close/>
                  <a:moveTo>
                    <a:pt x="297" y="511"/>
                  </a:moveTo>
                  <a:cubicBezTo>
                    <a:pt x="221" y="511"/>
                    <a:pt x="159" y="449"/>
                    <a:pt x="159" y="373"/>
                  </a:cubicBezTo>
                  <a:cubicBezTo>
                    <a:pt x="159" y="299"/>
                    <a:pt x="217" y="238"/>
                    <a:pt x="289" y="234"/>
                  </a:cubicBezTo>
                  <a:cubicBezTo>
                    <a:pt x="289" y="235"/>
                    <a:pt x="289" y="235"/>
                    <a:pt x="289" y="235"/>
                  </a:cubicBezTo>
                  <a:cubicBezTo>
                    <a:pt x="297" y="235"/>
                    <a:pt x="297" y="235"/>
                    <a:pt x="297" y="235"/>
                  </a:cubicBezTo>
                  <a:cubicBezTo>
                    <a:pt x="306" y="235"/>
                    <a:pt x="313" y="242"/>
                    <a:pt x="313" y="251"/>
                  </a:cubicBezTo>
                  <a:cubicBezTo>
                    <a:pt x="313" y="260"/>
                    <a:pt x="306" y="267"/>
                    <a:pt x="297" y="267"/>
                  </a:cubicBezTo>
                  <a:cubicBezTo>
                    <a:pt x="296" y="267"/>
                    <a:pt x="296" y="267"/>
                    <a:pt x="296" y="267"/>
                  </a:cubicBezTo>
                  <a:cubicBezTo>
                    <a:pt x="296" y="267"/>
                    <a:pt x="295" y="267"/>
                    <a:pt x="295" y="266"/>
                  </a:cubicBezTo>
                  <a:cubicBezTo>
                    <a:pt x="294" y="266"/>
                    <a:pt x="294" y="266"/>
                    <a:pt x="294" y="266"/>
                  </a:cubicBezTo>
                  <a:cubicBezTo>
                    <a:pt x="294" y="266"/>
                    <a:pt x="294" y="266"/>
                    <a:pt x="294" y="266"/>
                  </a:cubicBezTo>
                  <a:cubicBezTo>
                    <a:pt x="230" y="268"/>
                    <a:pt x="191" y="309"/>
                    <a:pt x="191" y="373"/>
                  </a:cubicBezTo>
                  <a:cubicBezTo>
                    <a:pt x="191" y="437"/>
                    <a:pt x="233" y="479"/>
                    <a:pt x="297" y="479"/>
                  </a:cubicBezTo>
                  <a:cubicBezTo>
                    <a:pt x="359" y="479"/>
                    <a:pt x="400" y="441"/>
                    <a:pt x="404" y="381"/>
                  </a:cubicBezTo>
                  <a:cubicBezTo>
                    <a:pt x="404" y="381"/>
                    <a:pt x="404" y="381"/>
                    <a:pt x="404" y="381"/>
                  </a:cubicBezTo>
                  <a:cubicBezTo>
                    <a:pt x="404" y="373"/>
                    <a:pt x="404" y="373"/>
                    <a:pt x="404" y="373"/>
                  </a:cubicBezTo>
                  <a:cubicBezTo>
                    <a:pt x="404" y="372"/>
                    <a:pt x="404" y="372"/>
                    <a:pt x="404" y="371"/>
                  </a:cubicBezTo>
                  <a:cubicBezTo>
                    <a:pt x="404" y="363"/>
                    <a:pt x="411" y="356"/>
                    <a:pt x="420" y="356"/>
                  </a:cubicBezTo>
                  <a:cubicBezTo>
                    <a:pt x="429" y="356"/>
                    <a:pt x="436" y="363"/>
                    <a:pt x="436" y="372"/>
                  </a:cubicBezTo>
                  <a:cubicBezTo>
                    <a:pt x="436" y="372"/>
                    <a:pt x="436" y="372"/>
                    <a:pt x="436" y="372"/>
                  </a:cubicBezTo>
                  <a:cubicBezTo>
                    <a:pt x="436" y="374"/>
                    <a:pt x="436" y="374"/>
                    <a:pt x="436" y="374"/>
                  </a:cubicBezTo>
                  <a:cubicBezTo>
                    <a:pt x="436" y="374"/>
                    <a:pt x="436" y="374"/>
                    <a:pt x="436" y="374"/>
                  </a:cubicBezTo>
                  <a:cubicBezTo>
                    <a:pt x="435" y="450"/>
                    <a:pt x="373" y="511"/>
                    <a:pt x="297" y="511"/>
                  </a:cubicBezTo>
                  <a:close/>
                  <a:moveTo>
                    <a:pt x="106" y="478"/>
                  </a:moveTo>
                  <a:cubicBezTo>
                    <a:pt x="105" y="478"/>
                    <a:pt x="104" y="478"/>
                    <a:pt x="102" y="477"/>
                  </a:cubicBezTo>
                  <a:cubicBezTo>
                    <a:pt x="101" y="475"/>
                    <a:pt x="99" y="473"/>
                    <a:pt x="98" y="473"/>
                  </a:cubicBezTo>
                  <a:cubicBezTo>
                    <a:pt x="98" y="472"/>
                    <a:pt x="98" y="471"/>
                    <a:pt x="98" y="471"/>
                  </a:cubicBezTo>
                  <a:cubicBezTo>
                    <a:pt x="97" y="471"/>
                    <a:pt x="97" y="471"/>
                    <a:pt x="97" y="470"/>
                  </a:cubicBezTo>
                  <a:cubicBezTo>
                    <a:pt x="90" y="460"/>
                    <a:pt x="89" y="457"/>
                    <a:pt x="89" y="456"/>
                  </a:cubicBezTo>
                  <a:cubicBezTo>
                    <a:pt x="89" y="451"/>
                    <a:pt x="93" y="447"/>
                    <a:pt x="98" y="447"/>
                  </a:cubicBezTo>
                  <a:cubicBezTo>
                    <a:pt x="100" y="447"/>
                    <a:pt x="102" y="448"/>
                    <a:pt x="104" y="450"/>
                  </a:cubicBezTo>
                  <a:cubicBezTo>
                    <a:pt x="115" y="467"/>
                    <a:pt x="115" y="467"/>
                    <a:pt x="115" y="467"/>
                  </a:cubicBezTo>
                  <a:cubicBezTo>
                    <a:pt x="115" y="468"/>
                    <a:pt x="115" y="469"/>
                    <a:pt x="115" y="469"/>
                  </a:cubicBezTo>
                  <a:cubicBezTo>
                    <a:pt x="115" y="474"/>
                    <a:pt x="111" y="478"/>
                    <a:pt x="106" y="478"/>
                  </a:cubicBezTo>
                  <a:close/>
                  <a:moveTo>
                    <a:pt x="272" y="361"/>
                  </a:moveTo>
                  <a:cubicBezTo>
                    <a:pt x="404" y="240"/>
                    <a:pt x="404" y="240"/>
                    <a:pt x="404" y="240"/>
                  </a:cubicBezTo>
                  <a:cubicBezTo>
                    <a:pt x="404" y="121"/>
                    <a:pt x="404" y="121"/>
                    <a:pt x="404" y="121"/>
                  </a:cubicBezTo>
                  <a:cubicBezTo>
                    <a:pt x="502" y="34"/>
                    <a:pt x="502" y="34"/>
                    <a:pt x="502" y="34"/>
                  </a:cubicBezTo>
                  <a:cubicBezTo>
                    <a:pt x="502" y="34"/>
                    <a:pt x="502" y="34"/>
                    <a:pt x="502" y="34"/>
                  </a:cubicBezTo>
                  <a:cubicBezTo>
                    <a:pt x="535" y="0"/>
                    <a:pt x="535" y="0"/>
                    <a:pt x="535" y="0"/>
                  </a:cubicBezTo>
                  <a:cubicBezTo>
                    <a:pt x="546" y="124"/>
                    <a:pt x="546" y="124"/>
                    <a:pt x="546" y="124"/>
                  </a:cubicBezTo>
                  <a:cubicBezTo>
                    <a:pt x="670" y="135"/>
                    <a:pt x="670" y="135"/>
                    <a:pt x="670" y="135"/>
                  </a:cubicBezTo>
                  <a:cubicBezTo>
                    <a:pt x="648" y="157"/>
                    <a:pt x="648" y="157"/>
                    <a:pt x="648" y="157"/>
                  </a:cubicBezTo>
                  <a:cubicBezTo>
                    <a:pt x="632" y="157"/>
                    <a:pt x="632" y="157"/>
                    <a:pt x="632" y="157"/>
                  </a:cubicBezTo>
                  <a:cubicBezTo>
                    <a:pt x="640" y="165"/>
                    <a:pt x="640" y="165"/>
                    <a:pt x="640" y="165"/>
                  </a:cubicBezTo>
                  <a:cubicBezTo>
                    <a:pt x="554" y="251"/>
                    <a:pt x="554" y="251"/>
                    <a:pt x="554" y="251"/>
                  </a:cubicBezTo>
                  <a:cubicBezTo>
                    <a:pt x="546" y="243"/>
                    <a:pt x="546" y="243"/>
                    <a:pt x="546" y="243"/>
                  </a:cubicBezTo>
                  <a:cubicBezTo>
                    <a:pt x="546" y="255"/>
                    <a:pt x="546" y="255"/>
                    <a:pt x="546" y="255"/>
                  </a:cubicBezTo>
                  <a:cubicBezTo>
                    <a:pt x="430" y="255"/>
                    <a:pt x="430" y="255"/>
                    <a:pt x="430" y="255"/>
                  </a:cubicBezTo>
                  <a:cubicBezTo>
                    <a:pt x="289" y="385"/>
                    <a:pt x="289" y="385"/>
                    <a:pt x="289" y="385"/>
                  </a:cubicBezTo>
                  <a:lnTo>
                    <a:pt x="272" y="361"/>
                  </a:lnTo>
                  <a:close/>
                  <a:moveTo>
                    <a:pt x="436" y="139"/>
                  </a:moveTo>
                  <a:cubicBezTo>
                    <a:pt x="436" y="234"/>
                    <a:pt x="436" y="234"/>
                    <a:pt x="436" y="234"/>
                  </a:cubicBezTo>
                  <a:cubicBezTo>
                    <a:pt x="531" y="234"/>
                    <a:pt x="531" y="234"/>
                    <a:pt x="531" y="234"/>
                  </a:cubicBezTo>
                  <a:cubicBezTo>
                    <a:pt x="608" y="157"/>
                    <a:pt x="608" y="157"/>
                    <a:pt x="608" y="157"/>
                  </a:cubicBezTo>
                  <a:cubicBezTo>
                    <a:pt x="513" y="157"/>
                    <a:pt x="513" y="157"/>
                    <a:pt x="513" y="157"/>
                  </a:cubicBezTo>
                  <a:cubicBezTo>
                    <a:pt x="513" y="62"/>
                    <a:pt x="513" y="62"/>
                    <a:pt x="513" y="62"/>
                  </a:cubicBezTo>
                  <a:lnTo>
                    <a:pt x="436" y="139"/>
                  </a:lnTo>
                  <a:close/>
                </a:path>
              </a:pathLst>
            </a:custGeom>
            <a:solidFill>
              <a:schemeClr val="bg1"/>
            </a:solidFill>
            <a:ln>
              <a:noFill/>
            </a:ln>
          </p:spPr>
          <p:txBody>
            <a:bodyPr vert="horz" wrap="square" lIns="68410" tIns="34205" rIns="68410" bIns="34205" numCol="1" anchor="t" anchorCtr="0" compatLnSpc="1"/>
            <a:lstStyle/>
            <a:p>
              <a:endParaRPr lang="zh-CN" altLang="en-US" sz="100" dirty="0"/>
            </a:p>
          </p:txBody>
        </p:sp>
        <p:sp>
          <p:nvSpPr>
            <p:cNvPr id="21" name="文本框 20"/>
            <p:cNvSpPr txBox="1"/>
            <p:nvPr userDrawn="1"/>
          </p:nvSpPr>
          <p:spPr>
            <a:xfrm>
              <a:off x="-104710" y="402578"/>
              <a:ext cx="548640" cy="492282"/>
            </a:xfrm>
            <a:prstGeom prst="rect">
              <a:avLst/>
            </a:prstGeom>
            <a:noFill/>
          </p:spPr>
          <p:txBody>
            <a:bodyPr wrap="none" rtlCol="0">
              <a:spAutoFit/>
            </a:bodyPr>
            <a:lstStyle/>
            <a:p>
              <a:r>
                <a:rPr lang="zh-CN" altLang="en-US" sz="1795" dirty="0">
                  <a:solidFill>
                    <a:schemeClr val="bg1"/>
                  </a:solidFill>
                </a:rPr>
                <a:t>小</a:t>
              </a:r>
            </a:p>
          </p:txBody>
        </p:sp>
        <p:sp>
          <p:nvSpPr>
            <p:cNvPr id="22" name="文本框 21"/>
            <p:cNvSpPr txBox="1"/>
            <p:nvPr userDrawn="1"/>
          </p:nvSpPr>
          <p:spPr>
            <a:xfrm>
              <a:off x="838268" y="402578"/>
              <a:ext cx="548640" cy="492282"/>
            </a:xfrm>
            <a:prstGeom prst="rect">
              <a:avLst/>
            </a:prstGeom>
            <a:noFill/>
          </p:spPr>
          <p:txBody>
            <a:bodyPr wrap="none" rtlCol="0">
              <a:spAutoFit/>
            </a:bodyPr>
            <a:lstStyle/>
            <a:p>
              <a:r>
                <a:rPr lang="zh-CN" altLang="en-US" sz="1795" dirty="0">
                  <a:solidFill>
                    <a:schemeClr val="bg1"/>
                  </a:solidFill>
                </a:rPr>
                <a:t>结</a:t>
              </a: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定向例题">
    <p:spTree>
      <p:nvGrpSpPr>
        <p:cNvPr id="1" name=""/>
        <p:cNvGrpSpPr/>
        <p:nvPr/>
      </p:nvGrpSpPr>
      <p:grpSpPr>
        <a:xfrm>
          <a:off x="0" y="0"/>
          <a:ext cx="0" cy="0"/>
          <a:chOff x="0" y="0"/>
          <a:chExt cx="0" cy="0"/>
        </a:xfrm>
      </p:grpSpPr>
      <p:sp>
        <p:nvSpPr>
          <p:cNvPr id="25" name="矩形 24"/>
          <p:cNvSpPr/>
          <p:nvPr userDrawn="1"/>
        </p:nvSpPr>
        <p:spPr>
          <a:xfrm>
            <a:off x="0" y="-1"/>
            <a:ext cx="9144000" cy="6798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cxnSp>
        <p:nvCxnSpPr>
          <p:cNvPr id="11" name="直接连接符 10"/>
          <p:cNvCxnSpPr/>
          <p:nvPr userDrawn="1"/>
        </p:nvCxnSpPr>
        <p:spPr>
          <a:xfrm>
            <a:off x="-6778" y="676476"/>
            <a:ext cx="9150778" cy="0"/>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1224917" y="141759"/>
            <a:ext cx="6899796" cy="396337"/>
          </a:xfrm>
        </p:spPr>
        <p:txBody>
          <a:bodyPr>
            <a:noAutofit/>
          </a:bodyPr>
          <a:lstStyle>
            <a:lvl1pPr algn="l">
              <a:defRPr sz="2800">
                <a:solidFill>
                  <a:schemeClr val="tx1"/>
                </a:solidFill>
              </a:defRPr>
            </a:lvl1pPr>
          </a:lstStyle>
          <a:p>
            <a:r>
              <a:rPr lang="zh-CN" altLang="en-US" dirty="0"/>
              <a:t>答题模板</a:t>
            </a:r>
          </a:p>
        </p:txBody>
      </p:sp>
      <p:sp>
        <p:nvSpPr>
          <p:cNvPr id="12" name="日期占位符 2"/>
          <p:cNvSpPr>
            <a:spLocks noGrp="1"/>
          </p:cNvSpPr>
          <p:nvPr>
            <p:ph type="dt" sz="half" idx="10"/>
          </p:nvPr>
        </p:nvSpPr>
        <p:spPr>
          <a:xfrm>
            <a:off x="457200" y="4755492"/>
            <a:ext cx="2133600" cy="273168"/>
          </a:xfrm>
        </p:spPr>
        <p:txBody>
          <a:bodyPr/>
          <a:lstStyle>
            <a:lvl1pPr>
              <a:defRPr/>
            </a:lvl1pPr>
          </a:lstStyle>
          <a:p>
            <a:pPr>
              <a:defRPr/>
            </a:pPr>
            <a:fld id="{ED2EA462-F370-42F9-9E2A-5189981B8EEF}" type="datetimeFigureOut">
              <a:rPr lang="zh-CN" altLang="en-US"/>
              <a:t>2021/1/25</a:t>
            </a:fld>
            <a:endParaRPr lang="zh-CN" altLang="en-US"/>
          </a:p>
        </p:txBody>
      </p:sp>
      <p:sp>
        <p:nvSpPr>
          <p:cNvPr id="13" name="页脚占位符 3"/>
          <p:cNvSpPr>
            <a:spLocks noGrp="1"/>
          </p:cNvSpPr>
          <p:nvPr>
            <p:ph type="ftr" sz="quarter" idx="11"/>
          </p:nvPr>
        </p:nvSpPr>
        <p:spPr>
          <a:xfrm>
            <a:off x="3124200" y="4755492"/>
            <a:ext cx="2895600" cy="273168"/>
          </a:xfrm>
        </p:spPr>
        <p:txBody>
          <a:bodyPr/>
          <a:lstStyle>
            <a:lvl1pPr>
              <a:defRPr/>
            </a:lvl1pPr>
          </a:lstStyle>
          <a:p>
            <a:pPr>
              <a:defRPr/>
            </a:pPr>
            <a:endParaRPr lang="zh-CN" altLang="en-US"/>
          </a:p>
        </p:txBody>
      </p:sp>
      <p:sp>
        <p:nvSpPr>
          <p:cNvPr id="14" name="灯片编号占位符 4"/>
          <p:cNvSpPr>
            <a:spLocks noGrp="1"/>
          </p:cNvSpPr>
          <p:nvPr>
            <p:ph type="sldNum" sz="quarter" idx="12"/>
          </p:nvPr>
        </p:nvSpPr>
        <p:spPr>
          <a:xfrm>
            <a:off x="6553200" y="4755492"/>
            <a:ext cx="2133600" cy="273168"/>
          </a:xfrm>
        </p:spPr>
        <p:txBody>
          <a:bodyPr/>
          <a:lstStyle>
            <a:lvl1pPr>
              <a:defRPr/>
            </a:lvl1pPr>
          </a:lstStyle>
          <a:p>
            <a:pPr>
              <a:defRPr/>
            </a:pPr>
            <a:fld id="{B3DE3145-697B-43A0-8694-4C03B7FF113D}" type="slidenum">
              <a:rPr lang="zh-CN" altLang="en-US"/>
              <a:t>‹#›</a:t>
            </a:fld>
            <a:endParaRPr lang="zh-CN" altLang="en-US"/>
          </a:p>
        </p:txBody>
      </p:sp>
      <p:sp>
        <p:nvSpPr>
          <p:cNvPr id="20" name="箭头: 五边形 19"/>
          <p:cNvSpPr/>
          <p:nvPr userDrawn="1"/>
        </p:nvSpPr>
        <p:spPr>
          <a:xfrm>
            <a:off x="-5189" y="0"/>
            <a:ext cx="1174811" cy="679857"/>
          </a:xfrm>
          <a:prstGeom prst="homePlate">
            <a:avLst>
              <a:gd name="adj" fmla="val 18662"/>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nvGrpSpPr>
          <p:cNvPr id="26" name="组合 25"/>
          <p:cNvGrpSpPr/>
          <p:nvPr userDrawn="1"/>
        </p:nvGrpSpPr>
        <p:grpSpPr>
          <a:xfrm>
            <a:off x="-16460" y="160687"/>
            <a:ext cx="1118713" cy="374844"/>
            <a:chOff x="-104710" y="393831"/>
            <a:chExt cx="1491618" cy="501029"/>
          </a:xfrm>
        </p:grpSpPr>
        <p:sp>
          <p:nvSpPr>
            <p:cNvPr id="18" name="Freeform 5"/>
            <p:cNvSpPr>
              <a:spLocks noEditPoints="1"/>
            </p:cNvSpPr>
            <p:nvPr userDrawn="1"/>
          </p:nvSpPr>
          <p:spPr bwMode="auto">
            <a:xfrm>
              <a:off x="435622" y="393831"/>
              <a:ext cx="481905" cy="479158"/>
            </a:xfrm>
            <a:custGeom>
              <a:avLst/>
              <a:gdLst>
                <a:gd name="T0" fmla="*/ 0 w 670"/>
                <a:gd name="T1" fmla="*/ 373 h 670"/>
                <a:gd name="T2" fmla="*/ 306 w 670"/>
                <a:gd name="T3" fmla="*/ 75 h 670"/>
                <a:gd name="T4" fmla="*/ 343 w 670"/>
                <a:gd name="T5" fmla="*/ 79 h 670"/>
                <a:gd name="T6" fmla="*/ 362 w 670"/>
                <a:gd name="T7" fmla="*/ 95 h 670"/>
                <a:gd name="T8" fmla="*/ 347 w 670"/>
                <a:gd name="T9" fmla="*/ 110 h 670"/>
                <a:gd name="T10" fmla="*/ 340 w 670"/>
                <a:gd name="T11" fmla="*/ 109 h 670"/>
                <a:gd name="T12" fmla="*/ 309 w 670"/>
                <a:gd name="T13" fmla="*/ 107 h 670"/>
                <a:gd name="T14" fmla="*/ 107 w 670"/>
                <a:gd name="T15" fmla="*/ 183 h 670"/>
                <a:gd name="T16" fmla="*/ 107 w 670"/>
                <a:gd name="T17" fmla="*/ 563 h 670"/>
                <a:gd name="T18" fmla="*/ 488 w 670"/>
                <a:gd name="T19" fmla="*/ 563 h 670"/>
                <a:gd name="T20" fmla="*/ 559 w 670"/>
                <a:gd name="T21" fmla="*/ 323 h 670"/>
                <a:gd name="T22" fmla="*/ 559 w 670"/>
                <a:gd name="T23" fmla="*/ 321 h 670"/>
                <a:gd name="T24" fmla="*/ 573 w 670"/>
                <a:gd name="T25" fmla="*/ 298 h 670"/>
                <a:gd name="T26" fmla="*/ 589 w 670"/>
                <a:gd name="T27" fmla="*/ 315 h 670"/>
                <a:gd name="T28" fmla="*/ 589 w 670"/>
                <a:gd name="T29" fmla="*/ 316 h 670"/>
                <a:gd name="T30" fmla="*/ 297 w 670"/>
                <a:gd name="T31" fmla="*/ 670 h 670"/>
                <a:gd name="T32" fmla="*/ 235 w 670"/>
                <a:gd name="T33" fmla="*/ 580 h 670"/>
                <a:gd name="T34" fmla="*/ 233 w 670"/>
                <a:gd name="T35" fmla="*/ 580 h 670"/>
                <a:gd name="T36" fmla="*/ 141 w 670"/>
                <a:gd name="T37" fmla="*/ 523 h 670"/>
                <a:gd name="T38" fmla="*/ 127 w 670"/>
                <a:gd name="T39" fmla="*/ 508 h 670"/>
                <a:gd name="T40" fmla="*/ 146 w 670"/>
                <a:gd name="T41" fmla="*/ 505 h 670"/>
                <a:gd name="T42" fmla="*/ 246 w 670"/>
                <a:gd name="T43" fmla="*/ 571 h 670"/>
                <a:gd name="T44" fmla="*/ 297 w 670"/>
                <a:gd name="T45" fmla="*/ 511 h 670"/>
                <a:gd name="T46" fmla="*/ 289 w 670"/>
                <a:gd name="T47" fmla="*/ 234 h 670"/>
                <a:gd name="T48" fmla="*/ 297 w 670"/>
                <a:gd name="T49" fmla="*/ 235 h 670"/>
                <a:gd name="T50" fmla="*/ 297 w 670"/>
                <a:gd name="T51" fmla="*/ 267 h 670"/>
                <a:gd name="T52" fmla="*/ 295 w 670"/>
                <a:gd name="T53" fmla="*/ 266 h 670"/>
                <a:gd name="T54" fmla="*/ 294 w 670"/>
                <a:gd name="T55" fmla="*/ 266 h 670"/>
                <a:gd name="T56" fmla="*/ 297 w 670"/>
                <a:gd name="T57" fmla="*/ 479 h 670"/>
                <a:gd name="T58" fmla="*/ 404 w 670"/>
                <a:gd name="T59" fmla="*/ 381 h 670"/>
                <a:gd name="T60" fmla="*/ 404 w 670"/>
                <a:gd name="T61" fmla="*/ 371 h 670"/>
                <a:gd name="T62" fmla="*/ 436 w 670"/>
                <a:gd name="T63" fmla="*/ 372 h 670"/>
                <a:gd name="T64" fmla="*/ 436 w 670"/>
                <a:gd name="T65" fmla="*/ 374 h 670"/>
                <a:gd name="T66" fmla="*/ 297 w 670"/>
                <a:gd name="T67" fmla="*/ 511 h 670"/>
                <a:gd name="T68" fmla="*/ 102 w 670"/>
                <a:gd name="T69" fmla="*/ 477 h 670"/>
                <a:gd name="T70" fmla="*/ 98 w 670"/>
                <a:gd name="T71" fmla="*/ 471 h 670"/>
                <a:gd name="T72" fmla="*/ 89 w 670"/>
                <a:gd name="T73" fmla="*/ 456 h 670"/>
                <a:gd name="T74" fmla="*/ 104 w 670"/>
                <a:gd name="T75" fmla="*/ 450 h 670"/>
                <a:gd name="T76" fmla="*/ 115 w 670"/>
                <a:gd name="T77" fmla="*/ 469 h 670"/>
                <a:gd name="T78" fmla="*/ 272 w 670"/>
                <a:gd name="T79" fmla="*/ 361 h 670"/>
                <a:gd name="T80" fmla="*/ 404 w 670"/>
                <a:gd name="T81" fmla="*/ 121 h 670"/>
                <a:gd name="T82" fmla="*/ 502 w 670"/>
                <a:gd name="T83" fmla="*/ 34 h 670"/>
                <a:gd name="T84" fmla="*/ 546 w 670"/>
                <a:gd name="T85" fmla="*/ 124 h 670"/>
                <a:gd name="T86" fmla="*/ 648 w 670"/>
                <a:gd name="T87" fmla="*/ 157 h 670"/>
                <a:gd name="T88" fmla="*/ 640 w 670"/>
                <a:gd name="T89" fmla="*/ 165 h 670"/>
                <a:gd name="T90" fmla="*/ 546 w 670"/>
                <a:gd name="T91" fmla="*/ 243 h 670"/>
                <a:gd name="T92" fmla="*/ 430 w 670"/>
                <a:gd name="T93" fmla="*/ 255 h 670"/>
                <a:gd name="T94" fmla="*/ 272 w 670"/>
                <a:gd name="T95" fmla="*/ 361 h 670"/>
                <a:gd name="T96" fmla="*/ 436 w 670"/>
                <a:gd name="T97" fmla="*/ 234 h 670"/>
                <a:gd name="T98" fmla="*/ 608 w 670"/>
                <a:gd name="T99" fmla="*/ 157 h 670"/>
                <a:gd name="T100" fmla="*/ 513 w 670"/>
                <a:gd name="T101" fmla="*/ 6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0" h="670">
                  <a:moveTo>
                    <a:pt x="297" y="670"/>
                  </a:moveTo>
                  <a:cubicBezTo>
                    <a:pt x="133" y="670"/>
                    <a:pt x="0" y="537"/>
                    <a:pt x="0" y="373"/>
                  </a:cubicBezTo>
                  <a:cubicBezTo>
                    <a:pt x="0" y="209"/>
                    <a:pt x="133" y="75"/>
                    <a:pt x="297" y="75"/>
                  </a:cubicBezTo>
                  <a:cubicBezTo>
                    <a:pt x="306" y="75"/>
                    <a:pt x="306" y="75"/>
                    <a:pt x="306" y="75"/>
                  </a:cubicBezTo>
                  <a:cubicBezTo>
                    <a:pt x="323" y="75"/>
                    <a:pt x="327" y="75"/>
                    <a:pt x="343" y="78"/>
                  </a:cubicBezTo>
                  <a:cubicBezTo>
                    <a:pt x="343" y="79"/>
                    <a:pt x="343" y="79"/>
                    <a:pt x="343" y="79"/>
                  </a:cubicBezTo>
                  <a:cubicBezTo>
                    <a:pt x="351" y="81"/>
                    <a:pt x="351" y="81"/>
                    <a:pt x="351" y="81"/>
                  </a:cubicBezTo>
                  <a:cubicBezTo>
                    <a:pt x="357" y="82"/>
                    <a:pt x="362" y="88"/>
                    <a:pt x="362" y="95"/>
                  </a:cubicBezTo>
                  <a:cubicBezTo>
                    <a:pt x="362" y="104"/>
                    <a:pt x="355" y="110"/>
                    <a:pt x="347" y="110"/>
                  </a:cubicBezTo>
                  <a:cubicBezTo>
                    <a:pt x="347" y="110"/>
                    <a:pt x="347" y="110"/>
                    <a:pt x="347" y="110"/>
                  </a:cubicBezTo>
                  <a:cubicBezTo>
                    <a:pt x="346" y="110"/>
                    <a:pt x="346" y="110"/>
                    <a:pt x="346" y="110"/>
                  </a:cubicBezTo>
                  <a:cubicBezTo>
                    <a:pt x="340" y="109"/>
                    <a:pt x="340" y="109"/>
                    <a:pt x="340" y="109"/>
                  </a:cubicBezTo>
                  <a:cubicBezTo>
                    <a:pt x="330" y="108"/>
                    <a:pt x="324" y="107"/>
                    <a:pt x="316" y="107"/>
                  </a:cubicBezTo>
                  <a:cubicBezTo>
                    <a:pt x="314" y="107"/>
                    <a:pt x="311" y="107"/>
                    <a:pt x="309" y="107"/>
                  </a:cubicBezTo>
                  <a:cubicBezTo>
                    <a:pt x="306" y="107"/>
                    <a:pt x="302" y="107"/>
                    <a:pt x="297" y="107"/>
                  </a:cubicBezTo>
                  <a:cubicBezTo>
                    <a:pt x="223" y="107"/>
                    <a:pt x="156" y="134"/>
                    <a:pt x="107" y="183"/>
                  </a:cubicBezTo>
                  <a:cubicBezTo>
                    <a:pt x="59" y="231"/>
                    <a:pt x="32" y="299"/>
                    <a:pt x="32" y="373"/>
                  </a:cubicBezTo>
                  <a:cubicBezTo>
                    <a:pt x="32" y="447"/>
                    <a:pt x="59" y="514"/>
                    <a:pt x="107" y="563"/>
                  </a:cubicBezTo>
                  <a:cubicBezTo>
                    <a:pt x="156" y="611"/>
                    <a:pt x="223" y="638"/>
                    <a:pt x="297" y="638"/>
                  </a:cubicBezTo>
                  <a:cubicBezTo>
                    <a:pt x="371" y="638"/>
                    <a:pt x="439" y="611"/>
                    <a:pt x="488" y="563"/>
                  </a:cubicBezTo>
                  <a:cubicBezTo>
                    <a:pt x="536" y="514"/>
                    <a:pt x="563" y="447"/>
                    <a:pt x="563" y="373"/>
                  </a:cubicBezTo>
                  <a:cubicBezTo>
                    <a:pt x="563" y="354"/>
                    <a:pt x="562" y="337"/>
                    <a:pt x="559" y="323"/>
                  </a:cubicBezTo>
                  <a:cubicBezTo>
                    <a:pt x="559" y="322"/>
                    <a:pt x="559" y="322"/>
                    <a:pt x="559" y="322"/>
                  </a:cubicBezTo>
                  <a:cubicBezTo>
                    <a:pt x="559" y="321"/>
                    <a:pt x="559" y="321"/>
                    <a:pt x="559" y="321"/>
                  </a:cubicBezTo>
                  <a:cubicBezTo>
                    <a:pt x="558" y="319"/>
                    <a:pt x="557" y="316"/>
                    <a:pt x="557" y="314"/>
                  </a:cubicBezTo>
                  <a:cubicBezTo>
                    <a:pt x="557" y="305"/>
                    <a:pt x="564" y="298"/>
                    <a:pt x="573" y="298"/>
                  </a:cubicBezTo>
                  <a:cubicBezTo>
                    <a:pt x="582" y="298"/>
                    <a:pt x="589" y="305"/>
                    <a:pt x="589" y="314"/>
                  </a:cubicBezTo>
                  <a:cubicBezTo>
                    <a:pt x="589" y="314"/>
                    <a:pt x="589" y="315"/>
                    <a:pt x="589" y="315"/>
                  </a:cubicBezTo>
                  <a:cubicBezTo>
                    <a:pt x="589" y="316"/>
                    <a:pt x="589" y="316"/>
                    <a:pt x="589" y="316"/>
                  </a:cubicBezTo>
                  <a:cubicBezTo>
                    <a:pt x="589" y="316"/>
                    <a:pt x="589" y="316"/>
                    <a:pt x="589" y="316"/>
                  </a:cubicBezTo>
                  <a:cubicBezTo>
                    <a:pt x="593" y="335"/>
                    <a:pt x="595" y="347"/>
                    <a:pt x="595" y="373"/>
                  </a:cubicBezTo>
                  <a:cubicBezTo>
                    <a:pt x="595" y="537"/>
                    <a:pt x="462" y="670"/>
                    <a:pt x="297" y="670"/>
                  </a:cubicBezTo>
                  <a:close/>
                  <a:moveTo>
                    <a:pt x="237" y="581"/>
                  </a:moveTo>
                  <a:cubicBezTo>
                    <a:pt x="236" y="581"/>
                    <a:pt x="236" y="580"/>
                    <a:pt x="235" y="580"/>
                  </a:cubicBezTo>
                  <a:cubicBezTo>
                    <a:pt x="234" y="580"/>
                    <a:pt x="234" y="580"/>
                    <a:pt x="234" y="580"/>
                  </a:cubicBezTo>
                  <a:cubicBezTo>
                    <a:pt x="233" y="580"/>
                    <a:pt x="233" y="580"/>
                    <a:pt x="233" y="580"/>
                  </a:cubicBezTo>
                  <a:cubicBezTo>
                    <a:pt x="198" y="568"/>
                    <a:pt x="166" y="549"/>
                    <a:pt x="140" y="524"/>
                  </a:cubicBezTo>
                  <a:cubicBezTo>
                    <a:pt x="141" y="523"/>
                    <a:pt x="141" y="523"/>
                    <a:pt x="141" y="523"/>
                  </a:cubicBezTo>
                  <a:cubicBezTo>
                    <a:pt x="131" y="515"/>
                    <a:pt x="131" y="515"/>
                    <a:pt x="131" y="515"/>
                  </a:cubicBezTo>
                  <a:cubicBezTo>
                    <a:pt x="129" y="514"/>
                    <a:pt x="127" y="511"/>
                    <a:pt x="127" y="508"/>
                  </a:cubicBezTo>
                  <a:cubicBezTo>
                    <a:pt x="127" y="503"/>
                    <a:pt x="131" y="499"/>
                    <a:pt x="136" y="499"/>
                  </a:cubicBezTo>
                  <a:cubicBezTo>
                    <a:pt x="138" y="499"/>
                    <a:pt x="143" y="502"/>
                    <a:pt x="146" y="505"/>
                  </a:cubicBezTo>
                  <a:cubicBezTo>
                    <a:pt x="173" y="532"/>
                    <a:pt x="206" y="552"/>
                    <a:pt x="241" y="564"/>
                  </a:cubicBezTo>
                  <a:cubicBezTo>
                    <a:pt x="243" y="565"/>
                    <a:pt x="246" y="567"/>
                    <a:pt x="246" y="571"/>
                  </a:cubicBezTo>
                  <a:cubicBezTo>
                    <a:pt x="245" y="572"/>
                    <a:pt x="244" y="581"/>
                    <a:pt x="237" y="581"/>
                  </a:cubicBezTo>
                  <a:close/>
                  <a:moveTo>
                    <a:pt x="297" y="511"/>
                  </a:moveTo>
                  <a:cubicBezTo>
                    <a:pt x="221" y="511"/>
                    <a:pt x="159" y="449"/>
                    <a:pt x="159" y="373"/>
                  </a:cubicBezTo>
                  <a:cubicBezTo>
                    <a:pt x="159" y="299"/>
                    <a:pt x="217" y="238"/>
                    <a:pt x="289" y="234"/>
                  </a:cubicBezTo>
                  <a:cubicBezTo>
                    <a:pt x="289" y="235"/>
                    <a:pt x="289" y="235"/>
                    <a:pt x="289" y="235"/>
                  </a:cubicBezTo>
                  <a:cubicBezTo>
                    <a:pt x="297" y="235"/>
                    <a:pt x="297" y="235"/>
                    <a:pt x="297" y="235"/>
                  </a:cubicBezTo>
                  <a:cubicBezTo>
                    <a:pt x="306" y="235"/>
                    <a:pt x="313" y="242"/>
                    <a:pt x="313" y="251"/>
                  </a:cubicBezTo>
                  <a:cubicBezTo>
                    <a:pt x="313" y="260"/>
                    <a:pt x="306" y="267"/>
                    <a:pt x="297" y="267"/>
                  </a:cubicBezTo>
                  <a:cubicBezTo>
                    <a:pt x="296" y="267"/>
                    <a:pt x="296" y="267"/>
                    <a:pt x="296" y="267"/>
                  </a:cubicBezTo>
                  <a:cubicBezTo>
                    <a:pt x="296" y="267"/>
                    <a:pt x="295" y="267"/>
                    <a:pt x="295" y="266"/>
                  </a:cubicBezTo>
                  <a:cubicBezTo>
                    <a:pt x="294" y="266"/>
                    <a:pt x="294" y="266"/>
                    <a:pt x="294" y="266"/>
                  </a:cubicBezTo>
                  <a:cubicBezTo>
                    <a:pt x="294" y="266"/>
                    <a:pt x="294" y="266"/>
                    <a:pt x="294" y="266"/>
                  </a:cubicBezTo>
                  <a:cubicBezTo>
                    <a:pt x="230" y="268"/>
                    <a:pt x="191" y="309"/>
                    <a:pt x="191" y="373"/>
                  </a:cubicBezTo>
                  <a:cubicBezTo>
                    <a:pt x="191" y="437"/>
                    <a:pt x="233" y="479"/>
                    <a:pt x="297" y="479"/>
                  </a:cubicBezTo>
                  <a:cubicBezTo>
                    <a:pt x="359" y="479"/>
                    <a:pt x="400" y="441"/>
                    <a:pt x="404" y="381"/>
                  </a:cubicBezTo>
                  <a:cubicBezTo>
                    <a:pt x="404" y="381"/>
                    <a:pt x="404" y="381"/>
                    <a:pt x="404" y="381"/>
                  </a:cubicBezTo>
                  <a:cubicBezTo>
                    <a:pt x="404" y="373"/>
                    <a:pt x="404" y="373"/>
                    <a:pt x="404" y="373"/>
                  </a:cubicBezTo>
                  <a:cubicBezTo>
                    <a:pt x="404" y="372"/>
                    <a:pt x="404" y="372"/>
                    <a:pt x="404" y="371"/>
                  </a:cubicBezTo>
                  <a:cubicBezTo>
                    <a:pt x="404" y="363"/>
                    <a:pt x="411" y="356"/>
                    <a:pt x="420" y="356"/>
                  </a:cubicBezTo>
                  <a:cubicBezTo>
                    <a:pt x="429" y="356"/>
                    <a:pt x="436" y="363"/>
                    <a:pt x="436" y="372"/>
                  </a:cubicBezTo>
                  <a:cubicBezTo>
                    <a:pt x="436" y="372"/>
                    <a:pt x="436" y="372"/>
                    <a:pt x="436" y="372"/>
                  </a:cubicBezTo>
                  <a:cubicBezTo>
                    <a:pt x="436" y="374"/>
                    <a:pt x="436" y="374"/>
                    <a:pt x="436" y="374"/>
                  </a:cubicBezTo>
                  <a:cubicBezTo>
                    <a:pt x="436" y="374"/>
                    <a:pt x="436" y="374"/>
                    <a:pt x="436" y="374"/>
                  </a:cubicBezTo>
                  <a:cubicBezTo>
                    <a:pt x="435" y="450"/>
                    <a:pt x="373" y="511"/>
                    <a:pt x="297" y="511"/>
                  </a:cubicBezTo>
                  <a:close/>
                  <a:moveTo>
                    <a:pt x="106" y="478"/>
                  </a:moveTo>
                  <a:cubicBezTo>
                    <a:pt x="105" y="478"/>
                    <a:pt x="104" y="478"/>
                    <a:pt x="102" y="477"/>
                  </a:cubicBezTo>
                  <a:cubicBezTo>
                    <a:pt x="101" y="475"/>
                    <a:pt x="99" y="473"/>
                    <a:pt x="98" y="473"/>
                  </a:cubicBezTo>
                  <a:cubicBezTo>
                    <a:pt x="98" y="472"/>
                    <a:pt x="98" y="471"/>
                    <a:pt x="98" y="471"/>
                  </a:cubicBezTo>
                  <a:cubicBezTo>
                    <a:pt x="97" y="471"/>
                    <a:pt x="97" y="471"/>
                    <a:pt x="97" y="470"/>
                  </a:cubicBezTo>
                  <a:cubicBezTo>
                    <a:pt x="90" y="460"/>
                    <a:pt x="89" y="457"/>
                    <a:pt x="89" y="456"/>
                  </a:cubicBezTo>
                  <a:cubicBezTo>
                    <a:pt x="89" y="451"/>
                    <a:pt x="93" y="447"/>
                    <a:pt x="98" y="447"/>
                  </a:cubicBezTo>
                  <a:cubicBezTo>
                    <a:pt x="100" y="447"/>
                    <a:pt x="102" y="448"/>
                    <a:pt x="104" y="450"/>
                  </a:cubicBezTo>
                  <a:cubicBezTo>
                    <a:pt x="115" y="467"/>
                    <a:pt x="115" y="467"/>
                    <a:pt x="115" y="467"/>
                  </a:cubicBezTo>
                  <a:cubicBezTo>
                    <a:pt x="115" y="468"/>
                    <a:pt x="115" y="469"/>
                    <a:pt x="115" y="469"/>
                  </a:cubicBezTo>
                  <a:cubicBezTo>
                    <a:pt x="115" y="474"/>
                    <a:pt x="111" y="478"/>
                    <a:pt x="106" y="478"/>
                  </a:cubicBezTo>
                  <a:close/>
                  <a:moveTo>
                    <a:pt x="272" y="361"/>
                  </a:moveTo>
                  <a:cubicBezTo>
                    <a:pt x="404" y="240"/>
                    <a:pt x="404" y="240"/>
                    <a:pt x="404" y="240"/>
                  </a:cubicBezTo>
                  <a:cubicBezTo>
                    <a:pt x="404" y="121"/>
                    <a:pt x="404" y="121"/>
                    <a:pt x="404" y="121"/>
                  </a:cubicBezTo>
                  <a:cubicBezTo>
                    <a:pt x="502" y="34"/>
                    <a:pt x="502" y="34"/>
                    <a:pt x="502" y="34"/>
                  </a:cubicBezTo>
                  <a:cubicBezTo>
                    <a:pt x="502" y="34"/>
                    <a:pt x="502" y="34"/>
                    <a:pt x="502" y="34"/>
                  </a:cubicBezTo>
                  <a:cubicBezTo>
                    <a:pt x="535" y="0"/>
                    <a:pt x="535" y="0"/>
                    <a:pt x="535" y="0"/>
                  </a:cubicBezTo>
                  <a:cubicBezTo>
                    <a:pt x="546" y="124"/>
                    <a:pt x="546" y="124"/>
                    <a:pt x="546" y="124"/>
                  </a:cubicBezTo>
                  <a:cubicBezTo>
                    <a:pt x="670" y="135"/>
                    <a:pt x="670" y="135"/>
                    <a:pt x="670" y="135"/>
                  </a:cubicBezTo>
                  <a:cubicBezTo>
                    <a:pt x="648" y="157"/>
                    <a:pt x="648" y="157"/>
                    <a:pt x="648" y="157"/>
                  </a:cubicBezTo>
                  <a:cubicBezTo>
                    <a:pt x="632" y="157"/>
                    <a:pt x="632" y="157"/>
                    <a:pt x="632" y="157"/>
                  </a:cubicBezTo>
                  <a:cubicBezTo>
                    <a:pt x="640" y="165"/>
                    <a:pt x="640" y="165"/>
                    <a:pt x="640" y="165"/>
                  </a:cubicBezTo>
                  <a:cubicBezTo>
                    <a:pt x="554" y="251"/>
                    <a:pt x="554" y="251"/>
                    <a:pt x="554" y="251"/>
                  </a:cubicBezTo>
                  <a:cubicBezTo>
                    <a:pt x="546" y="243"/>
                    <a:pt x="546" y="243"/>
                    <a:pt x="546" y="243"/>
                  </a:cubicBezTo>
                  <a:cubicBezTo>
                    <a:pt x="546" y="255"/>
                    <a:pt x="546" y="255"/>
                    <a:pt x="546" y="255"/>
                  </a:cubicBezTo>
                  <a:cubicBezTo>
                    <a:pt x="430" y="255"/>
                    <a:pt x="430" y="255"/>
                    <a:pt x="430" y="255"/>
                  </a:cubicBezTo>
                  <a:cubicBezTo>
                    <a:pt x="289" y="385"/>
                    <a:pt x="289" y="385"/>
                    <a:pt x="289" y="385"/>
                  </a:cubicBezTo>
                  <a:lnTo>
                    <a:pt x="272" y="361"/>
                  </a:lnTo>
                  <a:close/>
                  <a:moveTo>
                    <a:pt x="436" y="139"/>
                  </a:moveTo>
                  <a:cubicBezTo>
                    <a:pt x="436" y="234"/>
                    <a:pt x="436" y="234"/>
                    <a:pt x="436" y="234"/>
                  </a:cubicBezTo>
                  <a:cubicBezTo>
                    <a:pt x="531" y="234"/>
                    <a:pt x="531" y="234"/>
                    <a:pt x="531" y="234"/>
                  </a:cubicBezTo>
                  <a:cubicBezTo>
                    <a:pt x="608" y="157"/>
                    <a:pt x="608" y="157"/>
                    <a:pt x="608" y="157"/>
                  </a:cubicBezTo>
                  <a:cubicBezTo>
                    <a:pt x="513" y="157"/>
                    <a:pt x="513" y="157"/>
                    <a:pt x="513" y="157"/>
                  </a:cubicBezTo>
                  <a:cubicBezTo>
                    <a:pt x="513" y="62"/>
                    <a:pt x="513" y="62"/>
                    <a:pt x="513" y="62"/>
                  </a:cubicBezTo>
                  <a:lnTo>
                    <a:pt x="436" y="139"/>
                  </a:lnTo>
                  <a:close/>
                </a:path>
              </a:pathLst>
            </a:custGeom>
            <a:solidFill>
              <a:schemeClr val="bg1"/>
            </a:solidFill>
            <a:ln>
              <a:noFill/>
            </a:ln>
          </p:spPr>
          <p:txBody>
            <a:bodyPr vert="horz" wrap="square" lIns="68410" tIns="34205" rIns="68410" bIns="34205" numCol="1" anchor="t" anchorCtr="0" compatLnSpc="1"/>
            <a:lstStyle/>
            <a:p>
              <a:endParaRPr lang="zh-CN" altLang="en-US" sz="100" dirty="0"/>
            </a:p>
          </p:txBody>
        </p:sp>
        <p:sp>
          <p:nvSpPr>
            <p:cNvPr id="21" name="文本框 20"/>
            <p:cNvSpPr txBox="1"/>
            <p:nvPr userDrawn="1"/>
          </p:nvSpPr>
          <p:spPr>
            <a:xfrm>
              <a:off x="-104710" y="402578"/>
              <a:ext cx="548640" cy="492282"/>
            </a:xfrm>
            <a:prstGeom prst="rect">
              <a:avLst/>
            </a:prstGeom>
            <a:noFill/>
          </p:spPr>
          <p:txBody>
            <a:bodyPr wrap="none" rtlCol="0">
              <a:spAutoFit/>
            </a:bodyPr>
            <a:lstStyle/>
            <a:p>
              <a:r>
                <a:rPr lang="zh-CN" altLang="en-US" sz="1795" dirty="0">
                  <a:solidFill>
                    <a:schemeClr val="bg1"/>
                  </a:solidFill>
                </a:rPr>
                <a:t>小</a:t>
              </a:r>
            </a:p>
          </p:txBody>
        </p:sp>
        <p:sp>
          <p:nvSpPr>
            <p:cNvPr id="22" name="文本框 21"/>
            <p:cNvSpPr txBox="1"/>
            <p:nvPr userDrawn="1"/>
          </p:nvSpPr>
          <p:spPr>
            <a:xfrm>
              <a:off x="838268" y="402578"/>
              <a:ext cx="548640" cy="492282"/>
            </a:xfrm>
            <a:prstGeom prst="rect">
              <a:avLst/>
            </a:prstGeom>
            <a:noFill/>
          </p:spPr>
          <p:txBody>
            <a:bodyPr wrap="none" rtlCol="0">
              <a:spAutoFit/>
            </a:bodyPr>
            <a:lstStyle/>
            <a:p>
              <a:r>
                <a:rPr lang="zh-CN" altLang="en-US" sz="1795" dirty="0">
                  <a:solidFill>
                    <a:schemeClr val="bg1"/>
                  </a:solidFill>
                </a:rPr>
                <a:t>结</a:t>
              </a: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502412" y="1936418"/>
            <a:ext cx="8139178" cy="672710"/>
          </a:xfrm>
        </p:spPr>
        <p:txBody>
          <a:bodyPr lIns="101600" tIns="38100" rIns="25400" bIns="38100" anchor="t" anchorCtr="0">
            <a:noAutofit/>
          </a:bodyPr>
          <a:lstStyle>
            <a:lvl1pPr algn="ctr">
              <a:defRPr sz="404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502412" y="2668016"/>
            <a:ext cx="8139178" cy="711477"/>
          </a:xfrm>
        </p:spPr>
        <p:txBody>
          <a:bodyPr lIns="101600" tIns="38100" rIns="76200" bIns="38100">
            <a:noAutofit/>
          </a:bodyPr>
          <a:lstStyle>
            <a:lvl1pPr marL="0" indent="0" algn="ctr" eaLnBrk="1" fontAlgn="auto" latinLnBrk="0" hangingPunct="1">
              <a:lnSpc>
                <a:spcPct val="100000"/>
              </a:lnSpc>
              <a:buNone/>
              <a:defRPr sz="1795" u="none" strike="noStrike" kern="1200" cap="none" spc="200" normalizeH="0" baseline="0">
                <a:solidFill>
                  <a:schemeClr val="tx1"/>
                </a:solidFill>
                <a:uFillTx/>
              </a:defRPr>
            </a:lvl1pPr>
            <a:lvl2pPr marL="342265" indent="0" algn="ctr">
              <a:buNone/>
              <a:defRPr sz="1495"/>
            </a:lvl2pPr>
            <a:lvl3pPr marL="683895" indent="0" algn="ctr">
              <a:buNone/>
              <a:defRPr sz="1345"/>
            </a:lvl3pPr>
            <a:lvl4pPr marL="1026160" indent="0" algn="ctr">
              <a:buNone/>
              <a:defRPr sz="1195"/>
            </a:lvl4pPr>
            <a:lvl5pPr marL="1368425" indent="0" algn="ctr">
              <a:buNone/>
              <a:defRPr sz="1195"/>
            </a:lvl5pPr>
            <a:lvl6pPr marL="1710055" indent="0" algn="ctr">
              <a:buNone/>
              <a:defRPr sz="1195"/>
            </a:lvl6pPr>
            <a:lvl7pPr marL="2052320" indent="0" algn="ctr">
              <a:buNone/>
              <a:defRPr sz="1195"/>
            </a:lvl7pPr>
            <a:lvl8pPr marL="2394585" indent="0" algn="ctr">
              <a:buNone/>
              <a:defRPr sz="1195"/>
            </a:lvl8pPr>
            <a:lvl9pPr marL="2736215" indent="0" algn="ctr">
              <a:buNone/>
              <a:defRPr sz="1195"/>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659807" y="4750616"/>
            <a:ext cx="2025000" cy="237013"/>
          </a:xfrm>
        </p:spPr>
        <p:txBody>
          <a:bodyPr/>
          <a:lstStyle/>
          <a:p>
            <a:fld id="{760FBDFE-C587-4B4C-A407-44438C67B59E}" type="datetimeFigureOut">
              <a:rPr lang="zh-CN" altLang="en-US" smtClean="0"/>
              <a:t>2021/1/25</a:t>
            </a:fld>
            <a:endParaRPr lang="zh-CN" altLang="en-US"/>
          </a:p>
        </p:txBody>
      </p:sp>
      <p:sp>
        <p:nvSpPr>
          <p:cNvPr id="17" name="页脚占位符 16"/>
          <p:cNvSpPr>
            <a:spLocks noGrp="1"/>
          </p:cNvSpPr>
          <p:nvPr>
            <p:ph type="ftr" sz="quarter" idx="11"/>
            <p:custDataLst>
              <p:tags r:id="rId4"/>
            </p:custDataLst>
          </p:nvPr>
        </p:nvSpPr>
        <p:spPr>
          <a:xfrm>
            <a:off x="3087000" y="4750616"/>
            <a:ext cx="2970000" cy="237013"/>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6457950" y="4750616"/>
            <a:ext cx="2025000" cy="237013"/>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502448" y="969600"/>
            <a:ext cx="3962432" cy="3770667"/>
          </a:xfrm>
        </p:spPr>
        <p:txBody>
          <a:bodyPr vert="horz" lIns="101600" tIns="0" rIns="82550" bIns="0" rtlCol="0">
            <a:no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195"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3080" marR="0" lvl="1" indent="-17081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95" b="0" i="0" u="none" strike="noStrike" kern="1200" cap="none" spc="150" normalizeH="0" baseline="0" noProof="1" dirty="0">
                <a:solidFill>
                  <a:schemeClr val="tx1"/>
                </a:solidFill>
                <a:uFillTx/>
                <a:latin typeface="+mn-lt"/>
                <a:ea typeface="+mn-ea"/>
                <a:cs typeface="+mn-cs"/>
                <a:sym typeface="+mn-ea"/>
              </a:defRPr>
            </a:lvl2pPr>
            <a:lvl3pPr marL="855345" marR="0" lvl="2" indent="-17081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95" b="0" i="0" u="none" strike="noStrike" kern="1200" cap="none" spc="150" normalizeH="0" baseline="0" noProof="1" dirty="0">
                <a:solidFill>
                  <a:schemeClr val="tx1"/>
                </a:solidFill>
                <a:uFillTx/>
                <a:latin typeface="+mn-lt"/>
                <a:ea typeface="+mn-ea"/>
                <a:cs typeface="+mn-cs"/>
                <a:sym typeface="+mn-ea"/>
              </a:defRPr>
            </a:lvl3pPr>
            <a:lvl4pPr marL="1196975" marR="0" lvl="3" indent="-17081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95" b="0" i="0" u="none" strike="noStrike" kern="1200" cap="none" spc="150" normalizeH="0" baseline="0" noProof="1" dirty="0">
                <a:solidFill>
                  <a:schemeClr val="tx1"/>
                </a:solidFill>
                <a:uFillTx/>
                <a:latin typeface="+mn-lt"/>
                <a:ea typeface="+mn-ea"/>
                <a:cs typeface="+mn-cs"/>
                <a:sym typeface="+mn-ea"/>
              </a:defRPr>
            </a:lvl4pPr>
            <a:lvl5pPr marL="1539240" marR="0" lvl="4" indent="-17081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95"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679194" y="969600"/>
            <a:ext cx="3962432" cy="3770667"/>
          </a:xfrm>
        </p:spPr>
        <p:txBody>
          <a:bodyPr vert="horz" lIns="101600" tIns="0" rIns="82550" bIns="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195"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659807" y="4750616"/>
            <a:ext cx="2025000" cy="237013"/>
          </a:xfrm>
        </p:spPr>
        <p:txBody>
          <a:bodyPr/>
          <a:lstStyle/>
          <a:p>
            <a:fld id="{9EFD9D74-47D9-4702-A33C-335B63B48DBF}" type="datetimeFigureOut">
              <a:rPr lang="zh-CN" altLang="en-US" smtClean="0"/>
              <a:t>2021/1/25</a:t>
            </a:fld>
            <a:endParaRPr lang="zh-CN" altLang="en-US" dirty="0"/>
          </a:p>
        </p:txBody>
      </p:sp>
      <p:sp>
        <p:nvSpPr>
          <p:cNvPr id="6" name="页脚占位符 5"/>
          <p:cNvSpPr>
            <a:spLocks noGrp="1"/>
          </p:cNvSpPr>
          <p:nvPr>
            <p:ph type="ftr" sz="quarter" idx="11"/>
            <p:custDataLst>
              <p:tags r:id="rId4"/>
            </p:custDataLst>
          </p:nvPr>
        </p:nvSpPr>
        <p:spPr>
          <a:xfrm>
            <a:off x="3087000" y="4750616"/>
            <a:ext cx="2970000" cy="237013"/>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6457950" y="4750616"/>
            <a:ext cx="2025000" cy="237013"/>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1715897" y="126985"/>
            <a:ext cx="8139178" cy="484800"/>
          </a:xfr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59807" y="4750616"/>
            <a:ext cx="2025000" cy="237013"/>
          </a:xfrm>
        </p:spPr>
        <p:txBody>
          <a:bodyPr/>
          <a:lstStyle/>
          <a:p>
            <a:fld id="{760FBDFE-C587-4B4C-A407-44438C67B59E}" type="datetimeFigureOut">
              <a:rPr lang="zh-CN" altLang="en-US" smtClean="0"/>
              <a:t>2021/1/25</a:t>
            </a:fld>
            <a:endParaRPr lang="zh-CN" altLang="en-US"/>
          </a:p>
        </p:txBody>
      </p:sp>
      <p:sp>
        <p:nvSpPr>
          <p:cNvPr id="4" name="页脚占位符 3"/>
          <p:cNvSpPr>
            <a:spLocks noGrp="1"/>
          </p:cNvSpPr>
          <p:nvPr>
            <p:ph type="ftr" sz="quarter" idx="11"/>
            <p:custDataLst>
              <p:tags r:id="rId2"/>
            </p:custDataLst>
          </p:nvPr>
        </p:nvSpPr>
        <p:spPr>
          <a:xfrm>
            <a:off x="3087000" y="4750616"/>
            <a:ext cx="2970000" cy="237013"/>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4750616"/>
            <a:ext cx="2025000" cy="237013"/>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4750616"/>
            <a:ext cx="2025000" cy="237013"/>
          </a:xfrm>
        </p:spPr>
        <p:txBody>
          <a:bodyPr/>
          <a:lstStyle/>
          <a:p>
            <a:fld id="{760FBDFE-C587-4B4C-A407-44438C67B59E}" type="datetimeFigureOut">
              <a:rPr lang="zh-CN" altLang="en-US" smtClean="0"/>
              <a:t>2021/1/25</a:t>
            </a:fld>
            <a:endParaRPr lang="zh-CN" altLang="en-US"/>
          </a:p>
        </p:txBody>
      </p:sp>
      <p:sp>
        <p:nvSpPr>
          <p:cNvPr id="3" name="页脚占位符 2"/>
          <p:cNvSpPr>
            <a:spLocks noGrp="1"/>
          </p:cNvSpPr>
          <p:nvPr>
            <p:ph type="ftr" sz="quarter" idx="11"/>
            <p:custDataLst>
              <p:tags r:id="rId2"/>
            </p:custDataLst>
          </p:nvPr>
        </p:nvSpPr>
        <p:spPr>
          <a:xfrm>
            <a:off x="3087000" y="4750616"/>
            <a:ext cx="2970000" cy="237013"/>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4750616"/>
            <a:ext cx="2025000" cy="237013"/>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79137"/>
            <a:ext cx="7886700" cy="2134270"/>
          </a:xfrm>
        </p:spPr>
        <p:txBody>
          <a:bodyPr anchor="b"/>
          <a:lstStyle>
            <a:lvl1pPr>
              <a:defRPr sz="4490"/>
            </a:lvl1pPr>
          </a:lstStyle>
          <a:p>
            <a:r>
              <a:rPr lang="zh-CN" altLang="en-US"/>
              <a:t>单击此处编辑母版标题样式</a:t>
            </a:r>
          </a:p>
        </p:txBody>
      </p:sp>
      <p:sp>
        <p:nvSpPr>
          <p:cNvPr id="3" name="文本占位符 2"/>
          <p:cNvSpPr>
            <a:spLocks noGrp="1"/>
          </p:cNvSpPr>
          <p:nvPr>
            <p:ph type="body" idx="1"/>
          </p:nvPr>
        </p:nvSpPr>
        <p:spPr>
          <a:xfrm>
            <a:off x="623888" y="3433598"/>
            <a:ext cx="7886700" cy="1122362"/>
          </a:xfrm>
        </p:spPr>
        <p:txBody>
          <a:bodyPr/>
          <a:lstStyle>
            <a:lvl1pPr marL="0" indent="0">
              <a:buNone/>
              <a:defRPr sz="1795">
                <a:solidFill>
                  <a:schemeClr val="tx1">
                    <a:tint val="75000"/>
                  </a:schemeClr>
                </a:solidFill>
              </a:defRPr>
            </a:lvl1pPr>
            <a:lvl2pPr marL="342265" indent="0">
              <a:buNone/>
              <a:defRPr sz="1495">
                <a:solidFill>
                  <a:schemeClr val="tx1">
                    <a:tint val="75000"/>
                  </a:schemeClr>
                </a:solidFill>
              </a:defRPr>
            </a:lvl2pPr>
            <a:lvl3pPr marL="683895" indent="0">
              <a:buNone/>
              <a:defRPr sz="1345">
                <a:solidFill>
                  <a:schemeClr val="tx1">
                    <a:tint val="75000"/>
                  </a:schemeClr>
                </a:solidFill>
              </a:defRPr>
            </a:lvl3pPr>
            <a:lvl4pPr marL="1026160" indent="0">
              <a:buNone/>
              <a:defRPr sz="1195">
                <a:solidFill>
                  <a:schemeClr val="tx1">
                    <a:tint val="75000"/>
                  </a:schemeClr>
                </a:solidFill>
              </a:defRPr>
            </a:lvl4pPr>
            <a:lvl5pPr marL="1368425" indent="0">
              <a:buNone/>
              <a:defRPr sz="1195">
                <a:solidFill>
                  <a:schemeClr val="tx1">
                    <a:tint val="75000"/>
                  </a:schemeClr>
                </a:solidFill>
              </a:defRPr>
            </a:lvl5pPr>
            <a:lvl6pPr marL="1710055" indent="0">
              <a:buNone/>
              <a:defRPr sz="1195">
                <a:solidFill>
                  <a:schemeClr val="tx1">
                    <a:tint val="75000"/>
                  </a:schemeClr>
                </a:solidFill>
              </a:defRPr>
            </a:lvl6pPr>
            <a:lvl7pPr marL="2052320" indent="0">
              <a:buNone/>
              <a:defRPr sz="1195">
                <a:solidFill>
                  <a:schemeClr val="tx1">
                    <a:tint val="75000"/>
                  </a:schemeClr>
                </a:solidFill>
              </a:defRPr>
            </a:lvl7pPr>
            <a:lvl8pPr marL="2394585" indent="0">
              <a:buNone/>
              <a:defRPr sz="1195">
                <a:solidFill>
                  <a:schemeClr val="tx1">
                    <a:tint val="75000"/>
                  </a:schemeClr>
                </a:solidFill>
              </a:defRPr>
            </a:lvl8pPr>
            <a:lvl9pPr marL="2736215" indent="0">
              <a:buNone/>
              <a:defRPr sz="119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55492"/>
            <a:ext cx="2133600" cy="273168"/>
          </a:xfrm>
        </p:spPr>
        <p:txBody>
          <a:bodyPr/>
          <a:lstStyle/>
          <a:p>
            <a:fld id="{7DC9AC28-C3C3-4C4A-824D-A51DCC615E5C}" type="datetimeFigureOut">
              <a:rPr lang="zh-CN" altLang="en-US" smtClean="0"/>
              <a:t>2021/1/25</a:t>
            </a:fld>
            <a:endParaRPr lang="zh-CN" altLang="en-US"/>
          </a:p>
        </p:txBody>
      </p:sp>
      <p:sp>
        <p:nvSpPr>
          <p:cNvPr id="5" name="页脚占位符 4"/>
          <p:cNvSpPr>
            <a:spLocks noGrp="1"/>
          </p:cNvSpPr>
          <p:nvPr>
            <p:ph type="ftr" sz="quarter" idx="11"/>
          </p:nvPr>
        </p:nvSpPr>
        <p:spPr>
          <a:xfrm>
            <a:off x="3124200" y="4755492"/>
            <a:ext cx="2895600" cy="273168"/>
          </a:xfrm>
        </p:spPr>
        <p:txBody>
          <a:bodyPr/>
          <a:lstStyle/>
          <a:p>
            <a:endParaRPr lang="zh-CN" altLang="en-US"/>
          </a:p>
        </p:txBody>
      </p:sp>
      <p:sp>
        <p:nvSpPr>
          <p:cNvPr id="6" name="灯片编号占位符 5"/>
          <p:cNvSpPr>
            <a:spLocks noGrp="1"/>
          </p:cNvSpPr>
          <p:nvPr>
            <p:ph type="sldNum" sz="quarter" idx="12"/>
          </p:nvPr>
        </p:nvSpPr>
        <p:spPr>
          <a:xfrm>
            <a:off x="6553200" y="4755492"/>
            <a:ext cx="2133600" cy="273168"/>
          </a:xfrm>
        </p:spPr>
        <p:txBody>
          <a:bodyPr/>
          <a:lstStyle/>
          <a:p>
            <a:fld id="{B72D786B-203E-4171-A8F3-DEC2DF5C102A}"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heme" Target="../theme/theme3.xml"/><Relationship Id="rId1" Type="http://schemas.openxmlformats.org/officeDocument/2006/relationships/slideLayout" Target="../slideLayouts/slideLayout12.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heme" Target="../theme/theme4.xml"/><Relationship Id="rId1" Type="http://schemas.openxmlformats.org/officeDocument/2006/relationships/slideLayout" Target="../slideLayouts/slideLayout1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heme" Target="../theme/theme5.xml"/><Relationship Id="rId1" Type="http://schemas.openxmlformats.org/officeDocument/2006/relationships/slideLayout" Target="../slideLayouts/slideLayout14.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4788"/>
            <a:ext cx="8229600" cy="85566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96975"/>
            <a:ext cx="8229600" cy="33861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56150"/>
            <a:ext cx="2133600" cy="273050"/>
          </a:xfrm>
          <a:prstGeom prst="rect">
            <a:avLst/>
          </a:prstGeom>
        </p:spPr>
        <p:txBody>
          <a:bodyPr vert="horz" lIns="91440" tIns="45720" rIns="91440" bIns="45720" rtlCol="0" anchor="ctr"/>
          <a:lstStyle>
            <a:lvl1pPr algn="l">
              <a:defRPr sz="1200">
                <a:solidFill>
                  <a:schemeClr val="tx1">
                    <a:tint val="75000"/>
                  </a:schemeClr>
                </a:solidFill>
              </a:defRPr>
            </a:lvl1pPr>
          </a:lstStyle>
          <a:p>
            <a:fld id="{B00BBCC3-B002-4F7E-BF2B-0697D10EF5B5}" type="datetimeFigureOut">
              <a:rPr lang="zh-CN" altLang="en-US" smtClean="0"/>
              <a:t>2021/1/25</a:t>
            </a:fld>
            <a:endParaRPr lang="zh-CN" altLang="en-US"/>
          </a:p>
        </p:txBody>
      </p:sp>
      <p:sp>
        <p:nvSpPr>
          <p:cNvPr id="5" name="页脚占位符 4"/>
          <p:cNvSpPr>
            <a:spLocks noGrp="1"/>
          </p:cNvSpPr>
          <p:nvPr>
            <p:ph type="ftr" sz="quarter" idx="3"/>
          </p:nvPr>
        </p:nvSpPr>
        <p:spPr>
          <a:xfrm>
            <a:off x="3124200" y="4756150"/>
            <a:ext cx="2895600" cy="2730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56150"/>
            <a:ext cx="2133600" cy="273050"/>
          </a:xfrm>
          <a:prstGeom prst="rect">
            <a:avLst/>
          </a:prstGeom>
        </p:spPr>
        <p:txBody>
          <a:bodyPr vert="horz" lIns="91440" tIns="45720" rIns="91440" bIns="45720" rtlCol="0" anchor="ctr"/>
          <a:lstStyle>
            <a:lvl1pPr algn="r">
              <a:defRPr sz="1200">
                <a:solidFill>
                  <a:schemeClr val="tx1">
                    <a:tint val="75000"/>
                  </a:schemeClr>
                </a:solidFill>
              </a:defRPr>
            </a:lvl1pPr>
          </a:lstStyle>
          <a:p>
            <a:fld id="{0D6D6EB1-40E7-406D-9191-7C5FE76E380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custDataLst>
              <p:tags r:id="rId3"/>
            </p:custDataLst>
          </p:nvPr>
        </p:nvSpPr>
        <p:spPr>
          <a:xfrm>
            <a:off x="659807" y="4750616"/>
            <a:ext cx="2025000" cy="2370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2021/1/25</a:t>
            </a:fld>
            <a:endParaRPr lang="zh-CN" altLang="en-US"/>
          </a:p>
        </p:txBody>
      </p:sp>
      <p:sp>
        <p:nvSpPr>
          <p:cNvPr id="5" name="页脚占位符 4"/>
          <p:cNvSpPr>
            <a:spLocks noGrp="1"/>
          </p:cNvSpPr>
          <p:nvPr>
            <p:ph type="ftr" sz="quarter" idx="3"/>
            <p:custDataLst>
              <p:tags r:id="rId4"/>
            </p:custDataLst>
          </p:nvPr>
        </p:nvSpPr>
        <p:spPr>
          <a:xfrm>
            <a:off x="3087000" y="4750616"/>
            <a:ext cx="2970000" cy="2370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5"/>
            </p:custDataLst>
          </p:nvPr>
        </p:nvSpPr>
        <p:spPr>
          <a:xfrm>
            <a:off x="6457950" y="4750616"/>
            <a:ext cx="2025000" cy="2370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标题 1"/>
          <p:cNvSpPr txBox="1"/>
          <p:nvPr/>
        </p:nvSpPr>
        <p:spPr>
          <a:xfrm>
            <a:off x="-3693" y="3035"/>
            <a:ext cx="1920865" cy="555170"/>
          </a:xfrm>
          <a:prstGeom prst="rect">
            <a:avLst/>
          </a:prstGeom>
          <a:solidFill>
            <a:schemeClr val="accent1">
              <a:lumMod val="75000"/>
            </a:schemeClr>
          </a:solidFill>
          <a:ln>
            <a:noFill/>
          </a:ln>
        </p:spPr>
        <p:txBody>
          <a:bodyPr vert="horz" lIns="91440" tIns="45720" rIns="91440" bIns="45720" rtlCol="0" anchor="ctr">
            <a:noAutofit/>
          </a:bodyPr>
          <a:lstStyle>
            <a:lvl1pPr algn="l" defTabSz="914400" rtl="0" eaLnBrk="1" latinLnBrk="0" hangingPunct="1">
              <a:spcBef>
                <a:spcPct val="0"/>
              </a:spcBef>
              <a:buNone/>
              <a:defRPr sz="4000" kern="1200">
                <a:solidFill>
                  <a:srgbClr val="0070C0"/>
                </a:solidFill>
                <a:latin typeface="Verdana" panose="020B0604030504040204" charset="0"/>
                <a:ea typeface="+mn-ea"/>
                <a:cs typeface="+mn-ea"/>
              </a:defRPr>
            </a:lvl1pPr>
          </a:lstStyle>
          <a:p>
            <a:pPr algn="ctr">
              <a:defRPr/>
            </a:pPr>
            <a:r>
              <a:rPr lang="zh-CN" altLang="en-US" sz="2800" b="1" spc="600" dirty="0">
                <a:solidFill>
                  <a:prstClr val="white"/>
                </a:solidFill>
              </a:rPr>
              <a:t>课堂练习</a:t>
            </a:r>
          </a:p>
        </p:txBody>
      </p:sp>
    </p:spTree>
  </p:cSld>
  <p:clrMap bg1="lt1" tx1="dk1" bg2="lt2" tx2="dk2" accent1="accent1" accent2="accent2" accent3="accent3" accent4="accent4" accent5="accent5" accent6="accent6" hlink="hlink" folHlink="folHlink"/>
  <p:sldLayoutIdLst>
    <p:sldLayoutId id="2147483664" r:id="rId1"/>
  </p:sldLayoutIdLst>
  <p:txStyles>
    <p:titleStyle>
      <a:lvl1pPr algn="l" defTabSz="683895" rtl="0" eaLnBrk="1" fontAlgn="auto" latinLnBrk="0" hangingPunct="1">
        <a:lnSpc>
          <a:spcPct val="100000"/>
        </a:lnSpc>
        <a:spcBef>
          <a:spcPct val="0"/>
        </a:spcBef>
        <a:buNone/>
        <a:defRPr sz="2095" b="1" u="none" strike="noStrike" kern="1200" cap="none" spc="200" normalizeH="0">
          <a:solidFill>
            <a:schemeClr val="tx1"/>
          </a:solidFill>
          <a:uFillTx/>
          <a:latin typeface="+mj-lt"/>
          <a:ea typeface="+mj-ea"/>
          <a:cs typeface="+mj-cs"/>
        </a:defRPr>
      </a:lvl1pPr>
    </p:titleStyle>
    <p:bodyStyle>
      <a:lvl1pPr marL="17081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1pPr>
      <a:lvl2pPr marL="513080" indent="-170815" algn="l" defTabSz="683895" rtl="0" eaLnBrk="1" fontAlgn="auto" latinLnBrk="0" hangingPunct="1">
        <a:lnSpc>
          <a:spcPct val="130000"/>
        </a:lnSpc>
        <a:spcBef>
          <a:spcPct val="0"/>
        </a:spcBef>
        <a:spcAft>
          <a:spcPts val="1000"/>
        </a:spcAft>
        <a:buFont typeface="Arial" panose="020B0604020202020204" pitchFamily="34" charset="0"/>
        <a:buChar char="•"/>
        <a:tabLst>
          <a:tab pos="1204595" algn="l"/>
        </a:tabLst>
        <a:defRPr sz="1195" u="none" strike="noStrike" kern="1200" cap="none" spc="150" normalizeH="0" baseline="0">
          <a:solidFill>
            <a:schemeClr val="tx1"/>
          </a:solidFill>
          <a:uFillTx/>
          <a:latin typeface="+mn-lt"/>
          <a:ea typeface="+mn-ea"/>
          <a:cs typeface="+mn-cs"/>
        </a:defRPr>
      </a:lvl2pPr>
      <a:lvl3pPr marL="85534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3pPr>
      <a:lvl4pPr marL="119697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4pPr>
      <a:lvl5pPr marL="1539240"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5pPr>
      <a:lvl6pPr marL="188150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6pPr>
      <a:lvl7pPr marL="222313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7pPr>
      <a:lvl8pPr marL="2565400"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8pPr>
      <a:lvl9pPr marL="290766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9pPr>
    </p:bodyStyle>
    <p:otherStyle>
      <a:defPPr>
        <a:defRPr lang="zh-CN"/>
      </a:defPPr>
      <a:lvl1pPr marL="0" algn="l" defTabSz="683895" rtl="0" eaLnBrk="1" latinLnBrk="0" hangingPunct="1">
        <a:defRPr sz="1345" kern="1200">
          <a:solidFill>
            <a:schemeClr val="tx1"/>
          </a:solidFill>
          <a:latin typeface="+mn-lt"/>
          <a:ea typeface="+mn-ea"/>
          <a:cs typeface="+mn-cs"/>
        </a:defRPr>
      </a:lvl1pPr>
      <a:lvl2pPr marL="342265" algn="l" defTabSz="683895" rtl="0" eaLnBrk="1" latinLnBrk="0" hangingPunct="1">
        <a:defRPr sz="1345" kern="1200">
          <a:solidFill>
            <a:schemeClr val="tx1"/>
          </a:solidFill>
          <a:latin typeface="+mn-lt"/>
          <a:ea typeface="+mn-ea"/>
          <a:cs typeface="+mn-cs"/>
        </a:defRPr>
      </a:lvl2pPr>
      <a:lvl3pPr marL="683895" algn="l" defTabSz="683895" rtl="0" eaLnBrk="1" latinLnBrk="0" hangingPunct="1">
        <a:defRPr sz="1345" kern="1200">
          <a:solidFill>
            <a:schemeClr val="tx1"/>
          </a:solidFill>
          <a:latin typeface="+mn-lt"/>
          <a:ea typeface="+mn-ea"/>
          <a:cs typeface="+mn-cs"/>
        </a:defRPr>
      </a:lvl3pPr>
      <a:lvl4pPr marL="1026160" algn="l" defTabSz="683895" rtl="0" eaLnBrk="1" latinLnBrk="0" hangingPunct="1">
        <a:defRPr sz="1345" kern="1200">
          <a:solidFill>
            <a:schemeClr val="tx1"/>
          </a:solidFill>
          <a:latin typeface="+mn-lt"/>
          <a:ea typeface="+mn-ea"/>
          <a:cs typeface="+mn-cs"/>
        </a:defRPr>
      </a:lvl4pPr>
      <a:lvl5pPr marL="1368425" algn="l" defTabSz="683895" rtl="0" eaLnBrk="1" latinLnBrk="0" hangingPunct="1">
        <a:defRPr sz="1345" kern="1200">
          <a:solidFill>
            <a:schemeClr val="tx1"/>
          </a:solidFill>
          <a:latin typeface="+mn-lt"/>
          <a:ea typeface="+mn-ea"/>
          <a:cs typeface="+mn-cs"/>
        </a:defRPr>
      </a:lvl5pPr>
      <a:lvl6pPr marL="1710055" algn="l" defTabSz="683895" rtl="0" eaLnBrk="1" latinLnBrk="0" hangingPunct="1">
        <a:defRPr sz="1345" kern="1200">
          <a:solidFill>
            <a:schemeClr val="tx1"/>
          </a:solidFill>
          <a:latin typeface="+mn-lt"/>
          <a:ea typeface="+mn-ea"/>
          <a:cs typeface="+mn-cs"/>
        </a:defRPr>
      </a:lvl6pPr>
      <a:lvl7pPr marL="2052320" algn="l" defTabSz="683895" rtl="0" eaLnBrk="1" latinLnBrk="0" hangingPunct="1">
        <a:defRPr sz="1345" kern="1200">
          <a:solidFill>
            <a:schemeClr val="tx1"/>
          </a:solidFill>
          <a:latin typeface="+mn-lt"/>
          <a:ea typeface="+mn-ea"/>
          <a:cs typeface="+mn-cs"/>
        </a:defRPr>
      </a:lvl7pPr>
      <a:lvl8pPr marL="2394585" algn="l" defTabSz="683895" rtl="0" eaLnBrk="1" latinLnBrk="0" hangingPunct="1">
        <a:defRPr sz="1345" kern="1200">
          <a:solidFill>
            <a:schemeClr val="tx1"/>
          </a:solidFill>
          <a:latin typeface="+mn-lt"/>
          <a:ea typeface="+mn-ea"/>
          <a:cs typeface="+mn-cs"/>
        </a:defRPr>
      </a:lvl8pPr>
      <a:lvl9pPr marL="2736215" algn="l" defTabSz="683895" rtl="0" eaLnBrk="1" latinLnBrk="0" hangingPunct="1">
        <a:defRPr sz="134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custDataLst>
              <p:tags r:id="rId3"/>
            </p:custDataLst>
          </p:nvPr>
        </p:nvSpPr>
        <p:spPr>
          <a:xfrm>
            <a:off x="659807" y="4750616"/>
            <a:ext cx="2025000" cy="2370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2021/1/25</a:t>
            </a:fld>
            <a:endParaRPr lang="zh-CN" altLang="en-US"/>
          </a:p>
        </p:txBody>
      </p:sp>
      <p:sp>
        <p:nvSpPr>
          <p:cNvPr id="5" name="页脚占位符 4"/>
          <p:cNvSpPr>
            <a:spLocks noGrp="1"/>
          </p:cNvSpPr>
          <p:nvPr>
            <p:ph type="ftr" sz="quarter" idx="3"/>
            <p:custDataLst>
              <p:tags r:id="rId4"/>
            </p:custDataLst>
          </p:nvPr>
        </p:nvSpPr>
        <p:spPr>
          <a:xfrm>
            <a:off x="3087000" y="4750616"/>
            <a:ext cx="2970000" cy="2370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5"/>
            </p:custDataLst>
          </p:nvPr>
        </p:nvSpPr>
        <p:spPr>
          <a:xfrm>
            <a:off x="6457950" y="4750616"/>
            <a:ext cx="2025000" cy="2370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标题 1"/>
          <p:cNvSpPr txBox="1"/>
          <p:nvPr/>
        </p:nvSpPr>
        <p:spPr>
          <a:xfrm>
            <a:off x="-3693" y="3035"/>
            <a:ext cx="1920865" cy="555170"/>
          </a:xfrm>
          <a:prstGeom prst="rect">
            <a:avLst/>
          </a:prstGeom>
          <a:solidFill>
            <a:schemeClr val="accent1">
              <a:lumMod val="75000"/>
            </a:schemeClr>
          </a:solidFill>
          <a:ln>
            <a:noFill/>
          </a:ln>
        </p:spPr>
        <p:txBody>
          <a:bodyPr vert="horz" lIns="91440" tIns="45720" rIns="91440" bIns="45720" rtlCol="0" anchor="ctr">
            <a:noAutofit/>
          </a:bodyPr>
          <a:lstStyle>
            <a:lvl1pPr algn="l" defTabSz="914400" rtl="0" eaLnBrk="1" latinLnBrk="0" hangingPunct="1">
              <a:spcBef>
                <a:spcPct val="0"/>
              </a:spcBef>
              <a:buNone/>
              <a:defRPr sz="4000" kern="1200">
                <a:solidFill>
                  <a:srgbClr val="0070C0"/>
                </a:solidFill>
                <a:latin typeface="Verdana" panose="020B0604030504040204" charset="0"/>
                <a:ea typeface="+mn-ea"/>
                <a:cs typeface="+mn-ea"/>
              </a:defRPr>
            </a:lvl1pPr>
          </a:lstStyle>
          <a:p>
            <a:pPr algn="ctr">
              <a:defRPr/>
            </a:pPr>
            <a:r>
              <a:rPr lang="zh-CN" altLang="en-US" sz="2800" b="1" spc="600" dirty="0">
                <a:solidFill>
                  <a:prstClr val="white"/>
                </a:solidFill>
              </a:rPr>
              <a:t>课堂练习</a:t>
            </a:r>
          </a:p>
        </p:txBody>
      </p:sp>
    </p:spTree>
  </p:cSld>
  <p:clrMap bg1="lt1" tx1="dk1" bg2="lt2" tx2="dk2" accent1="accent1" accent2="accent2" accent3="accent3" accent4="accent4" accent5="accent5" accent6="accent6" hlink="hlink" folHlink="folHlink"/>
  <p:sldLayoutIdLst>
    <p:sldLayoutId id="2147483666" r:id="rId1"/>
  </p:sldLayoutIdLst>
  <p:txStyles>
    <p:titleStyle>
      <a:lvl1pPr algn="l" defTabSz="683895" rtl="0" eaLnBrk="1" fontAlgn="auto" latinLnBrk="0" hangingPunct="1">
        <a:lnSpc>
          <a:spcPct val="100000"/>
        </a:lnSpc>
        <a:spcBef>
          <a:spcPct val="0"/>
        </a:spcBef>
        <a:buNone/>
        <a:defRPr sz="2095" b="1" u="none" strike="noStrike" kern="1200" cap="none" spc="200" normalizeH="0">
          <a:solidFill>
            <a:schemeClr val="tx1"/>
          </a:solidFill>
          <a:uFillTx/>
          <a:latin typeface="+mj-lt"/>
          <a:ea typeface="+mj-ea"/>
          <a:cs typeface="+mj-cs"/>
        </a:defRPr>
      </a:lvl1pPr>
    </p:titleStyle>
    <p:bodyStyle>
      <a:lvl1pPr marL="17081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1pPr>
      <a:lvl2pPr marL="513080" indent="-170815" algn="l" defTabSz="683895" rtl="0" eaLnBrk="1" fontAlgn="auto" latinLnBrk="0" hangingPunct="1">
        <a:lnSpc>
          <a:spcPct val="130000"/>
        </a:lnSpc>
        <a:spcBef>
          <a:spcPct val="0"/>
        </a:spcBef>
        <a:spcAft>
          <a:spcPts val="1000"/>
        </a:spcAft>
        <a:buFont typeface="Arial" panose="020B0604020202020204" pitchFamily="34" charset="0"/>
        <a:buChar char="•"/>
        <a:tabLst>
          <a:tab pos="1204595" algn="l"/>
        </a:tabLst>
        <a:defRPr sz="1195" u="none" strike="noStrike" kern="1200" cap="none" spc="150" normalizeH="0" baseline="0">
          <a:solidFill>
            <a:schemeClr val="tx1"/>
          </a:solidFill>
          <a:uFillTx/>
          <a:latin typeface="+mn-lt"/>
          <a:ea typeface="+mn-ea"/>
          <a:cs typeface="+mn-cs"/>
        </a:defRPr>
      </a:lvl2pPr>
      <a:lvl3pPr marL="85534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3pPr>
      <a:lvl4pPr marL="119697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4pPr>
      <a:lvl5pPr marL="1539240"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5pPr>
      <a:lvl6pPr marL="188150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6pPr>
      <a:lvl7pPr marL="222313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7pPr>
      <a:lvl8pPr marL="2565400"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8pPr>
      <a:lvl9pPr marL="290766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9pPr>
    </p:bodyStyle>
    <p:otherStyle>
      <a:defPPr>
        <a:defRPr lang="zh-CN"/>
      </a:defPPr>
      <a:lvl1pPr marL="0" algn="l" defTabSz="683895" rtl="0" eaLnBrk="1" latinLnBrk="0" hangingPunct="1">
        <a:defRPr sz="1345" kern="1200">
          <a:solidFill>
            <a:schemeClr val="tx1"/>
          </a:solidFill>
          <a:latin typeface="+mn-lt"/>
          <a:ea typeface="+mn-ea"/>
          <a:cs typeface="+mn-cs"/>
        </a:defRPr>
      </a:lvl1pPr>
      <a:lvl2pPr marL="342265" algn="l" defTabSz="683895" rtl="0" eaLnBrk="1" latinLnBrk="0" hangingPunct="1">
        <a:defRPr sz="1345" kern="1200">
          <a:solidFill>
            <a:schemeClr val="tx1"/>
          </a:solidFill>
          <a:latin typeface="+mn-lt"/>
          <a:ea typeface="+mn-ea"/>
          <a:cs typeface="+mn-cs"/>
        </a:defRPr>
      </a:lvl2pPr>
      <a:lvl3pPr marL="683895" algn="l" defTabSz="683895" rtl="0" eaLnBrk="1" latinLnBrk="0" hangingPunct="1">
        <a:defRPr sz="1345" kern="1200">
          <a:solidFill>
            <a:schemeClr val="tx1"/>
          </a:solidFill>
          <a:latin typeface="+mn-lt"/>
          <a:ea typeface="+mn-ea"/>
          <a:cs typeface="+mn-cs"/>
        </a:defRPr>
      </a:lvl3pPr>
      <a:lvl4pPr marL="1026160" algn="l" defTabSz="683895" rtl="0" eaLnBrk="1" latinLnBrk="0" hangingPunct="1">
        <a:defRPr sz="1345" kern="1200">
          <a:solidFill>
            <a:schemeClr val="tx1"/>
          </a:solidFill>
          <a:latin typeface="+mn-lt"/>
          <a:ea typeface="+mn-ea"/>
          <a:cs typeface="+mn-cs"/>
        </a:defRPr>
      </a:lvl4pPr>
      <a:lvl5pPr marL="1368425" algn="l" defTabSz="683895" rtl="0" eaLnBrk="1" latinLnBrk="0" hangingPunct="1">
        <a:defRPr sz="1345" kern="1200">
          <a:solidFill>
            <a:schemeClr val="tx1"/>
          </a:solidFill>
          <a:latin typeface="+mn-lt"/>
          <a:ea typeface="+mn-ea"/>
          <a:cs typeface="+mn-cs"/>
        </a:defRPr>
      </a:lvl5pPr>
      <a:lvl6pPr marL="1710055" algn="l" defTabSz="683895" rtl="0" eaLnBrk="1" latinLnBrk="0" hangingPunct="1">
        <a:defRPr sz="1345" kern="1200">
          <a:solidFill>
            <a:schemeClr val="tx1"/>
          </a:solidFill>
          <a:latin typeface="+mn-lt"/>
          <a:ea typeface="+mn-ea"/>
          <a:cs typeface="+mn-cs"/>
        </a:defRPr>
      </a:lvl6pPr>
      <a:lvl7pPr marL="2052320" algn="l" defTabSz="683895" rtl="0" eaLnBrk="1" latinLnBrk="0" hangingPunct="1">
        <a:defRPr sz="1345" kern="1200">
          <a:solidFill>
            <a:schemeClr val="tx1"/>
          </a:solidFill>
          <a:latin typeface="+mn-lt"/>
          <a:ea typeface="+mn-ea"/>
          <a:cs typeface="+mn-cs"/>
        </a:defRPr>
      </a:lvl7pPr>
      <a:lvl8pPr marL="2394585" algn="l" defTabSz="683895" rtl="0" eaLnBrk="1" latinLnBrk="0" hangingPunct="1">
        <a:defRPr sz="1345" kern="1200">
          <a:solidFill>
            <a:schemeClr val="tx1"/>
          </a:solidFill>
          <a:latin typeface="+mn-lt"/>
          <a:ea typeface="+mn-ea"/>
          <a:cs typeface="+mn-cs"/>
        </a:defRPr>
      </a:lvl8pPr>
      <a:lvl9pPr marL="2736215" algn="l" defTabSz="683895" rtl="0" eaLnBrk="1" latinLnBrk="0" hangingPunct="1">
        <a:defRPr sz="134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custDataLst>
              <p:tags r:id="rId3"/>
            </p:custDataLst>
          </p:nvPr>
        </p:nvSpPr>
        <p:spPr>
          <a:xfrm>
            <a:off x="659807" y="4750616"/>
            <a:ext cx="2025000" cy="2370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2021/1/25</a:t>
            </a:fld>
            <a:endParaRPr lang="zh-CN" altLang="en-US"/>
          </a:p>
        </p:txBody>
      </p:sp>
      <p:sp>
        <p:nvSpPr>
          <p:cNvPr id="5" name="页脚占位符 4"/>
          <p:cNvSpPr>
            <a:spLocks noGrp="1"/>
          </p:cNvSpPr>
          <p:nvPr>
            <p:ph type="ftr" sz="quarter" idx="3"/>
            <p:custDataLst>
              <p:tags r:id="rId4"/>
            </p:custDataLst>
          </p:nvPr>
        </p:nvSpPr>
        <p:spPr>
          <a:xfrm>
            <a:off x="3087000" y="4750616"/>
            <a:ext cx="2970000" cy="2370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5"/>
            </p:custDataLst>
          </p:nvPr>
        </p:nvSpPr>
        <p:spPr>
          <a:xfrm>
            <a:off x="6457950" y="4750616"/>
            <a:ext cx="2025000" cy="2370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标题 1"/>
          <p:cNvSpPr txBox="1"/>
          <p:nvPr/>
        </p:nvSpPr>
        <p:spPr>
          <a:xfrm>
            <a:off x="-3693" y="3035"/>
            <a:ext cx="1920865" cy="555170"/>
          </a:xfrm>
          <a:prstGeom prst="rect">
            <a:avLst/>
          </a:prstGeom>
          <a:solidFill>
            <a:schemeClr val="accent1">
              <a:lumMod val="75000"/>
            </a:schemeClr>
          </a:solidFill>
          <a:ln>
            <a:noFill/>
          </a:ln>
        </p:spPr>
        <p:txBody>
          <a:bodyPr vert="horz" lIns="91440" tIns="45720" rIns="91440" bIns="45720" rtlCol="0" anchor="ctr">
            <a:noAutofit/>
          </a:bodyPr>
          <a:lstStyle>
            <a:lvl1pPr algn="l" defTabSz="914400" rtl="0" eaLnBrk="1" latinLnBrk="0" hangingPunct="1">
              <a:spcBef>
                <a:spcPct val="0"/>
              </a:spcBef>
              <a:buNone/>
              <a:defRPr sz="4000" kern="1200">
                <a:solidFill>
                  <a:srgbClr val="0070C0"/>
                </a:solidFill>
                <a:latin typeface="Verdana" panose="020B0604030504040204" charset="0"/>
                <a:ea typeface="+mn-ea"/>
                <a:cs typeface="+mn-ea"/>
              </a:defRPr>
            </a:lvl1pPr>
          </a:lstStyle>
          <a:p>
            <a:pPr algn="ctr">
              <a:defRPr/>
            </a:pPr>
            <a:r>
              <a:rPr lang="zh-CN" altLang="en-US" sz="2800" b="1" spc="600" dirty="0">
                <a:solidFill>
                  <a:prstClr val="white"/>
                </a:solidFill>
              </a:rPr>
              <a:t>课堂练习</a:t>
            </a:r>
          </a:p>
        </p:txBody>
      </p:sp>
    </p:spTree>
  </p:cSld>
  <p:clrMap bg1="lt1" tx1="dk1" bg2="lt2" tx2="dk2" accent1="accent1" accent2="accent2" accent3="accent3" accent4="accent4" accent5="accent5" accent6="accent6" hlink="hlink" folHlink="folHlink"/>
  <p:sldLayoutIdLst>
    <p:sldLayoutId id="2147483668" r:id="rId1"/>
  </p:sldLayoutIdLst>
  <p:txStyles>
    <p:titleStyle>
      <a:lvl1pPr algn="l" defTabSz="683895" rtl="0" eaLnBrk="1" fontAlgn="auto" latinLnBrk="0" hangingPunct="1">
        <a:lnSpc>
          <a:spcPct val="100000"/>
        </a:lnSpc>
        <a:spcBef>
          <a:spcPct val="0"/>
        </a:spcBef>
        <a:buNone/>
        <a:defRPr sz="2095" b="1" u="none" strike="noStrike" kern="1200" cap="none" spc="200" normalizeH="0">
          <a:solidFill>
            <a:schemeClr val="tx1"/>
          </a:solidFill>
          <a:uFillTx/>
          <a:latin typeface="+mj-lt"/>
          <a:ea typeface="+mj-ea"/>
          <a:cs typeface="+mj-cs"/>
        </a:defRPr>
      </a:lvl1pPr>
    </p:titleStyle>
    <p:bodyStyle>
      <a:lvl1pPr marL="17081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1pPr>
      <a:lvl2pPr marL="513080" indent="-170815" algn="l" defTabSz="683895" rtl="0" eaLnBrk="1" fontAlgn="auto" latinLnBrk="0" hangingPunct="1">
        <a:lnSpc>
          <a:spcPct val="130000"/>
        </a:lnSpc>
        <a:spcBef>
          <a:spcPct val="0"/>
        </a:spcBef>
        <a:spcAft>
          <a:spcPts val="1000"/>
        </a:spcAft>
        <a:buFont typeface="Arial" panose="020B0604020202020204" pitchFamily="34" charset="0"/>
        <a:buChar char="•"/>
        <a:tabLst>
          <a:tab pos="1204595" algn="l"/>
        </a:tabLst>
        <a:defRPr sz="1195" u="none" strike="noStrike" kern="1200" cap="none" spc="150" normalizeH="0" baseline="0">
          <a:solidFill>
            <a:schemeClr val="tx1"/>
          </a:solidFill>
          <a:uFillTx/>
          <a:latin typeface="+mn-lt"/>
          <a:ea typeface="+mn-ea"/>
          <a:cs typeface="+mn-cs"/>
        </a:defRPr>
      </a:lvl2pPr>
      <a:lvl3pPr marL="85534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3pPr>
      <a:lvl4pPr marL="119697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4pPr>
      <a:lvl5pPr marL="1539240"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5pPr>
      <a:lvl6pPr marL="188150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6pPr>
      <a:lvl7pPr marL="222313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7pPr>
      <a:lvl8pPr marL="2565400"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8pPr>
      <a:lvl9pPr marL="290766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9pPr>
    </p:bodyStyle>
    <p:otherStyle>
      <a:defPPr>
        <a:defRPr lang="zh-CN"/>
      </a:defPPr>
      <a:lvl1pPr marL="0" algn="l" defTabSz="683895" rtl="0" eaLnBrk="1" latinLnBrk="0" hangingPunct="1">
        <a:defRPr sz="1345" kern="1200">
          <a:solidFill>
            <a:schemeClr val="tx1"/>
          </a:solidFill>
          <a:latin typeface="+mn-lt"/>
          <a:ea typeface="+mn-ea"/>
          <a:cs typeface="+mn-cs"/>
        </a:defRPr>
      </a:lvl1pPr>
      <a:lvl2pPr marL="342265" algn="l" defTabSz="683895" rtl="0" eaLnBrk="1" latinLnBrk="0" hangingPunct="1">
        <a:defRPr sz="1345" kern="1200">
          <a:solidFill>
            <a:schemeClr val="tx1"/>
          </a:solidFill>
          <a:latin typeface="+mn-lt"/>
          <a:ea typeface="+mn-ea"/>
          <a:cs typeface="+mn-cs"/>
        </a:defRPr>
      </a:lvl2pPr>
      <a:lvl3pPr marL="683895" algn="l" defTabSz="683895" rtl="0" eaLnBrk="1" latinLnBrk="0" hangingPunct="1">
        <a:defRPr sz="1345" kern="1200">
          <a:solidFill>
            <a:schemeClr val="tx1"/>
          </a:solidFill>
          <a:latin typeface="+mn-lt"/>
          <a:ea typeface="+mn-ea"/>
          <a:cs typeface="+mn-cs"/>
        </a:defRPr>
      </a:lvl3pPr>
      <a:lvl4pPr marL="1026160" algn="l" defTabSz="683895" rtl="0" eaLnBrk="1" latinLnBrk="0" hangingPunct="1">
        <a:defRPr sz="1345" kern="1200">
          <a:solidFill>
            <a:schemeClr val="tx1"/>
          </a:solidFill>
          <a:latin typeface="+mn-lt"/>
          <a:ea typeface="+mn-ea"/>
          <a:cs typeface="+mn-cs"/>
        </a:defRPr>
      </a:lvl4pPr>
      <a:lvl5pPr marL="1368425" algn="l" defTabSz="683895" rtl="0" eaLnBrk="1" latinLnBrk="0" hangingPunct="1">
        <a:defRPr sz="1345" kern="1200">
          <a:solidFill>
            <a:schemeClr val="tx1"/>
          </a:solidFill>
          <a:latin typeface="+mn-lt"/>
          <a:ea typeface="+mn-ea"/>
          <a:cs typeface="+mn-cs"/>
        </a:defRPr>
      </a:lvl5pPr>
      <a:lvl6pPr marL="1710055" algn="l" defTabSz="683895" rtl="0" eaLnBrk="1" latinLnBrk="0" hangingPunct="1">
        <a:defRPr sz="1345" kern="1200">
          <a:solidFill>
            <a:schemeClr val="tx1"/>
          </a:solidFill>
          <a:latin typeface="+mn-lt"/>
          <a:ea typeface="+mn-ea"/>
          <a:cs typeface="+mn-cs"/>
        </a:defRPr>
      </a:lvl6pPr>
      <a:lvl7pPr marL="2052320" algn="l" defTabSz="683895" rtl="0" eaLnBrk="1" latinLnBrk="0" hangingPunct="1">
        <a:defRPr sz="1345" kern="1200">
          <a:solidFill>
            <a:schemeClr val="tx1"/>
          </a:solidFill>
          <a:latin typeface="+mn-lt"/>
          <a:ea typeface="+mn-ea"/>
          <a:cs typeface="+mn-cs"/>
        </a:defRPr>
      </a:lvl7pPr>
      <a:lvl8pPr marL="2394585" algn="l" defTabSz="683895" rtl="0" eaLnBrk="1" latinLnBrk="0" hangingPunct="1">
        <a:defRPr sz="1345" kern="1200">
          <a:solidFill>
            <a:schemeClr val="tx1"/>
          </a:solidFill>
          <a:latin typeface="+mn-lt"/>
          <a:ea typeface="+mn-ea"/>
          <a:cs typeface="+mn-cs"/>
        </a:defRPr>
      </a:lvl8pPr>
      <a:lvl9pPr marL="2736215" algn="l" defTabSz="683895" rtl="0" eaLnBrk="1" latinLnBrk="0" hangingPunct="1">
        <a:defRPr sz="134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custDataLst>
              <p:tags r:id="rId3"/>
            </p:custDataLst>
          </p:nvPr>
        </p:nvSpPr>
        <p:spPr>
          <a:xfrm>
            <a:off x="659807" y="4750616"/>
            <a:ext cx="2025000" cy="2370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2021/1/25</a:t>
            </a:fld>
            <a:endParaRPr lang="zh-CN" altLang="en-US"/>
          </a:p>
        </p:txBody>
      </p:sp>
      <p:sp>
        <p:nvSpPr>
          <p:cNvPr id="5" name="页脚占位符 4"/>
          <p:cNvSpPr>
            <a:spLocks noGrp="1"/>
          </p:cNvSpPr>
          <p:nvPr>
            <p:ph type="ftr" sz="quarter" idx="3"/>
            <p:custDataLst>
              <p:tags r:id="rId4"/>
            </p:custDataLst>
          </p:nvPr>
        </p:nvSpPr>
        <p:spPr>
          <a:xfrm>
            <a:off x="3087000" y="4750616"/>
            <a:ext cx="2970000" cy="2370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5"/>
            </p:custDataLst>
          </p:nvPr>
        </p:nvSpPr>
        <p:spPr>
          <a:xfrm>
            <a:off x="6457950" y="4750616"/>
            <a:ext cx="2025000" cy="2370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标题 1"/>
          <p:cNvSpPr txBox="1"/>
          <p:nvPr/>
        </p:nvSpPr>
        <p:spPr>
          <a:xfrm>
            <a:off x="-3693" y="3035"/>
            <a:ext cx="1920865" cy="555170"/>
          </a:xfrm>
          <a:prstGeom prst="rect">
            <a:avLst/>
          </a:prstGeom>
          <a:solidFill>
            <a:schemeClr val="accent1">
              <a:lumMod val="75000"/>
            </a:schemeClr>
          </a:solidFill>
          <a:ln>
            <a:noFill/>
          </a:ln>
        </p:spPr>
        <p:txBody>
          <a:bodyPr vert="horz" lIns="91440" tIns="45720" rIns="91440" bIns="45720" rtlCol="0" anchor="ctr">
            <a:noAutofit/>
          </a:bodyPr>
          <a:lstStyle>
            <a:lvl1pPr algn="l" defTabSz="914400" rtl="0" eaLnBrk="1" latinLnBrk="0" hangingPunct="1">
              <a:spcBef>
                <a:spcPct val="0"/>
              </a:spcBef>
              <a:buNone/>
              <a:defRPr sz="4000" kern="1200">
                <a:solidFill>
                  <a:srgbClr val="0070C0"/>
                </a:solidFill>
                <a:latin typeface="Verdana" panose="020B0604030504040204" charset="0"/>
                <a:ea typeface="+mn-ea"/>
                <a:cs typeface="+mn-ea"/>
              </a:defRPr>
            </a:lvl1pPr>
          </a:lstStyle>
          <a:p>
            <a:pPr algn="ctr">
              <a:defRPr/>
            </a:pPr>
            <a:r>
              <a:rPr lang="zh-CN" altLang="en-US" sz="2800" spc="600" dirty="0">
                <a:solidFill>
                  <a:prstClr val="white"/>
                </a:solidFill>
              </a:rPr>
              <a:t>变式训练</a:t>
            </a:r>
          </a:p>
        </p:txBody>
      </p:sp>
    </p:spTree>
  </p:cSld>
  <p:clrMap bg1="lt1" tx1="dk1" bg2="lt2" tx2="dk2" accent1="accent1" accent2="accent2" accent3="accent3" accent4="accent4" accent5="accent5" accent6="accent6" hlink="hlink" folHlink="folHlink"/>
  <p:sldLayoutIdLst>
    <p:sldLayoutId id="2147483670" r:id="rId1"/>
  </p:sldLayoutIdLst>
  <p:txStyles>
    <p:titleStyle>
      <a:lvl1pPr algn="l" defTabSz="683895" rtl="0" eaLnBrk="1" fontAlgn="auto" latinLnBrk="0" hangingPunct="1">
        <a:lnSpc>
          <a:spcPct val="100000"/>
        </a:lnSpc>
        <a:spcBef>
          <a:spcPct val="0"/>
        </a:spcBef>
        <a:buNone/>
        <a:defRPr sz="2095" b="1" u="none" strike="noStrike" kern="1200" cap="none" spc="200" normalizeH="0">
          <a:solidFill>
            <a:schemeClr val="tx1"/>
          </a:solidFill>
          <a:uFillTx/>
          <a:latin typeface="+mj-lt"/>
          <a:ea typeface="+mj-ea"/>
          <a:cs typeface="+mj-cs"/>
        </a:defRPr>
      </a:lvl1pPr>
    </p:titleStyle>
    <p:bodyStyle>
      <a:lvl1pPr marL="17081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1pPr>
      <a:lvl2pPr marL="513080" indent="-170815" algn="l" defTabSz="683895" rtl="0" eaLnBrk="1" fontAlgn="auto" latinLnBrk="0" hangingPunct="1">
        <a:lnSpc>
          <a:spcPct val="130000"/>
        </a:lnSpc>
        <a:spcBef>
          <a:spcPct val="0"/>
        </a:spcBef>
        <a:spcAft>
          <a:spcPts val="1000"/>
        </a:spcAft>
        <a:buFont typeface="Arial" panose="020B0604020202020204" pitchFamily="34" charset="0"/>
        <a:buChar char="•"/>
        <a:tabLst>
          <a:tab pos="1204595" algn="l"/>
        </a:tabLst>
        <a:defRPr sz="1195" u="none" strike="noStrike" kern="1200" cap="none" spc="150" normalizeH="0" baseline="0">
          <a:solidFill>
            <a:schemeClr val="tx1"/>
          </a:solidFill>
          <a:uFillTx/>
          <a:latin typeface="+mn-lt"/>
          <a:ea typeface="+mn-ea"/>
          <a:cs typeface="+mn-cs"/>
        </a:defRPr>
      </a:lvl2pPr>
      <a:lvl3pPr marL="85534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3pPr>
      <a:lvl4pPr marL="1196975"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4pPr>
      <a:lvl5pPr marL="1539240" indent="-170815" algn="l" defTabSz="683895" rtl="0" eaLnBrk="1" fontAlgn="auto" latinLnBrk="0" hangingPunct="1">
        <a:lnSpc>
          <a:spcPct val="130000"/>
        </a:lnSpc>
        <a:spcBef>
          <a:spcPct val="0"/>
        </a:spcBef>
        <a:spcAft>
          <a:spcPts val="1000"/>
        </a:spcAft>
        <a:buFont typeface="Arial" panose="020B0604020202020204" pitchFamily="34" charset="0"/>
        <a:buChar char="•"/>
        <a:defRPr sz="1195" u="none" strike="noStrike" kern="1200" cap="none" spc="150" normalizeH="0" baseline="0">
          <a:solidFill>
            <a:schemeClr val="tx1"/>
          </a:solidFill>
          <a:uFillTx/>
          <a:latin typeface="+mn-lt"/>
          <a:ea typeface="+mn-ea"/>
          <a:cs typeface="+mn-cs"/>
        </a:defRPr>
      </a:lvl5pPr>
      <a:lvl6pPr marL="188150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6pPr>
      <a:lvl7pPr marL="222313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7pPr>
      <a:lvl8pPr marL="2565400"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8pPr>
      <a:lvl9pPr marL="2907665" indent="-170815" algn="l" defTabSz="68389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9pPr>
    </p:bodyStyle>
    <p:otherStyle>
      <a:defPPr>
        <a:defRPr lang="zh-CN"/>
      </a:defPPr>
      <a:lvl1pPr marL="0" algn="l" defTabSz="683895" rtl="0" eaLnBrk="1" latinLnBrk="0" hangingPunct="1">
        <a:defRPr sz="1345" kern="1200">
          <a:solidFill>
            <a:schemeClr val="tx1"/>
          </a:solidFill>
          <a:latin typeface="+mn-lt"/>
          <a:ea typeface="+mn-ea"/>
          <a:cs typeface="+mn-cs"/>
        </a:defRPr>
      </a:lvl1pPr>
      <a:lvl2pPr marL="342265" algn="l" defTabSz="683895" rtl="0" eaLnBrk="1" latinLnBrk="0" hangingPunct="1">
        <a:defRPr sz="1345" kern="1200">
          <a:solidFill>
            <a:schemeClr val="tx1"/>
          </a:solidFill>
          <a:latin typeface="+mn-lt"/>
          <a:ea typeface="+mn-ea"/>
          <a:cs typeface="+mn-cs"/>
        </a:defRPr>
      </a:lvl2pPr>
      <a:lvl3pPr marL="683895" algn="l" defTabSz="683895" rtl="0" eaLnBrk="1" latinLnBrk="0" hangingPunct="1">
        <a:defRPr sz="1345" kern="1200">
          <a:solidFill>
            <a:schemeClr val="tx1"/>
          </a:solidFill>
          <a:latin typeface="+mn-lt"/>
          <a:ea typeface="+mn-ea"/>
          <a:cs typeface="+mn-cs"/>
        </a:defRPr>
      </a:lvl3pPr>
      <a:lvl4pPr marL="1026160" algn="l" defTabSz="683895" rtl="0" eaLnBrk="1" latinLnBrk="0" hangingPunct="1">
        <a:defRPr sz="1345" kern="1200">
          <a:solidFill>
            <a:schemeClr val="tx1"/>
          </a:solidFill>
          <a:latin typeface="+mn-lt"/>
          <a:ea typeface="+mn-ea"/>
          <a:cs typeface="+mn-cs"/>
        </a:defRPr>
      </a:lvl4pPr>
      <a:lvl5pPr marL="1368425" algn="l" defTabSz="683895" rtl="0" eaLnBrk="1" latinLnBrk="0" hangingPunct="1">
        <a:defRPr sz="1345" kern="1200">
          <a:solidFill>
            <a:schemeClr val="tx1"/>
          </a:solidFill>
          <a:latin typeface="+mn-lt"/>
          <a:ea typeface="+mn-ea"/>
          <a:cs typeface="+mn-cs"/>
        </a:defRPr>
      </a:lvl5pPr>
      <a:lvl6pPr marL="1710055" algn="l" defTabSz="683895" rtl="0" eaLnBrk="1" latinLnBrk="0" hangingPunct="1">
        <a:defRPr sz="1345" kern="1200">
          <a:solidFill>
            <a:schemeClr val="tx1"/>
          </a:solidFill>
          <a:latin typeface="+mn-lt"/>
          <a:ea typeface="+mn-ea"/>
          <a:cs typeface="+mn-cs"/>
        </a:defRPr>
      </a:lvl6pPr>
      <a:lvl7pPr marL="2052320" algn="l" defTabSz="683895" rtl="0" eaLnBrk="1" latinLnBrk="0" hangingPunct="1">
        <a:defRPr sz="1345" kern="1200">
          <a:solidFill>
            <a:schemeClr val="tx1"/>
          </a:solidFill>
          <a:latin typeface="+mn-lt"/>
          <a:ea typeface="+mn-ea"/>
          <a:cs typeface="+mn-cs"/>
        </a:defRPr>
      </a:lvl7pPr>
      <a:lvl8pPr marL="2394585" algn="l" defTabSz="683895" rtl="0" eaLnBrk="1" latinLnBrk="0" hangingPunct="1">
        <a:defRPr sz="1345" kern="1200">
          <a:solidFill>
            <a:schemeClr val="tx1"/>
          </a:solidFill>
          <a:latin typeface="+mn-lt"/>
          <a:ea typeface="+mn-ea"/>
          <a:cs typeface="+mn-cs"/>
        </a:defRPr>
      </a:lvl8pPr>
      <a:lvl9pPr marL="2736215" algn="l" defTabSz="683895" rtl="0" eaLnBrk="1" latinLnBrk="0" hangingPunct="1">
        <a:defRPr sz="13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baike.baidu.com/item/%E5%8A%A0%E6%8B%89%E5%B7%B4%E6%88%88%E6%96%AF%E5%9B%BD%E5%AE%B6%E5%85%AC%E5%9B%AD/7201307" TargetMode="External"/><Relationship Id="rId2" Type="http://schemas.openxmlformats.org/officeDocument/2006/relationships/hyperlink" Target="https://baike.baidu.com/item/%E5%8A%A0%E6%8B%89%E5%B8%95%E6%88%88%E6%96%AF%E7%BE%A4%E5%B2%9B/954894" TargetMode="Externa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36" y="-26670"/>
            <a:ext cx="9136380" cy="5157470"/>
          </a:xfrm>
          <a:prstGeom prst="rect">
            <a:avLst/>
          </a:prstGeom>
        </p:spPr>
      </p:pic>
      <p:sp>
        <p:nvSpPr>
          <p:cNvPr id="2" name="文本框 1"/>
          <p:cNvSpPr txBox="1"/>
          <p:nvPr/>
        </p:nvSpPr>
        <p:spPr>
          <a:xfrm>
            <a:off x="0" y="1793875"/>
            <a:ext cx="9187180" cy="724622"/>
          </a:xfrm>
          <a:prstGeom prst="rect">
            <a:avLst/>
          </a:prstGeom>
          <a:solidFill>
            <a:schemeClr val="tx1">
              <a:lumMod val="50000"/>
              <a:lumOff val="50000"/>
              <a:alpha val="56000"/>
            </a:schemeClr>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marL="0" indent="0" algn="ctr">
              <a:lnSpc>
                <a:spcPct val="125000"/>
              </a:lnSpc>
              <a:spcBef>
                <a:spcPts val="0"/>
              </a:spcBef>
              <a:spcAft>
                <a:spcPts val="0"/>
              </a:spcAft>
            </a:pPr>
            <a:r>
              <a:rPr lang="zh-CN" sz="3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a typeface="黑体" panose="02010609060101010101" charset="-122"/>
              </a:rPr>
              <a:t> 环境保护</a:t>
            </a:r>
            <a:r>
              <a:rPr lang="zh-CN" altLang="en-US" sz="3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a typeface="黑体" panose="02010609060101010101" charset="-122"/>
              </a:rPr>
              <a:t>（可持续发展）</a:t>
            </a:r>
            <a:endParaRPr lang="en-US" altLang="zh-CN" sz="3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a typeface="黑体" panose="02010609060101010101" charset="-122"/>
            </a:endParaRPr>
          </a:p>
        </p:txBody>
      </p:sp>
      <p:sp>
        <p:nvSpPr>
          <p:cNvPr id="3" name="矩形 2"/>
          <p:cNvSpPr/>
          <p:nvPr/>
        </p:nvSpPr>
        <p:spPr>
          <a:xfrm>
            <a:off x="3574967" y="3301449"/>
            <a:ext cx="1980029" cy="400110"/>
          </a:xfrm>
          <a:prstGeom prst="rect">
            <a:avLst/>
          </a:prstGeom>
        </p:spPr>
        <p:txBody>
          <a:bodyPr wrap="none">
            <a:spAutoFit/>
          </a:bodyPr>
          <a:lstStyle/>
          <a:p>
            <a:r>
              <a:rPr lang="zh-CN" altLang="zh-CN" sz="2000" b="1" dirty="0">
                <a:solidFill>
                  <a:schemeClr val="bg1"/>
                </a:solidFill>
                <a:effectLst>
                  <a:outerShdw blurRad="38100" dist="38100" dir="2700000" algn="tl">
                    <a:srgbClr val="000000">
                      <a:alpha val="43137"/>
                    </a:srgbClr>
                  </a:outerShdw>
                </a:effectLst>
              </a:rPr>
              <a:t>分享人：黄童谣</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445" y="-9525"/>
            <a:ext cx="9147175" cy="5151755"/>
          </a:xfrm>
          <a:prstGeom prst="rect">
            <a:avLst/>
          </a:prstGeom>
        </p:spPr>
      </p:pic>
      <p:pic>
        <p:nvPicPr>
          <p:cNvPr id="5" name="图片 4"/>
          <p:cNvPicPr>
            <a:picLocks noChangeAspect="1"/>
          </p:cNvPicPr>
          <p:nvPr/>
        </p:nvPicPr>
        <p:blipFill>
          <a:blip r:embed="rId3"/>
          <a:srcRect l="37153" t="-25" r="37711" b="22849"/>
          <a:stretch>
            <a:fillRect/>
          </a:stretch>
        </p:blipFill>
        <p:spPr>
          <a:xfrm>
            <a:off x="6789420" y="2676525"/>
            <a:ext cx="2362200" cy="2465705"/>
          </a:xfrm>
          <a:prstGeom prst="rect">
            <a:avLst/>
          </a:prstGeom>
        </p:spPr>
      </p:pic>
      <p:sp>
        <p:nvSpPr>
          <p:cNvPr id="6" name="矩形 5"/>
          <p:cNvSpPr/>
          <p:nvPr/>
        </p:nvSpPr>
        <p:spPr>
          <a:xfrm>
            <a:off x="-1270" y="-13335"/>
            <a:ext cx="1300480" cy="768350"/>
          </a:xfrm>
          <a:prstGeom prst="rect">
            <a:avLst/>
          </a:prstGeom>
          <a:noFill/>
          <a:ln>
            <a:noFill/>
          </a:ln>
        </p:spPr>
        <p:txBody>
          <a:bodyPr wrap="none" rtlCol="0" anchor="t">
            <a:spAutoFit/>
            <a:scene3d>
              <a:camera prst="orthographicFront"/>
              <a:lightRig rig="threePt" dir="t"/>
            </a:scene3d>
          </a:bodyPr>
          <a:lstStyle/>
          <a:p>
            <a:pPr algn="ctr"/>
            <a:r>
              <a:rPr lang="zh-CN" altLang="en-US" sz="4400" b="1">
                <a:ln w="6600">
                  <a:solidFill>
                    <a:schemeClr val="accent2"/>
                  </a:solidFill>
                  <a:prstDash val="solid"/>
                </a:ln>
                <a:solidFill>
                  <a:srgbClr val="FFFFFF"/>
                </a:solidFill>
                <a:effectLst>
                  <a:outerShdw dist="38100" dir="2700000" algn="tl" rotWithShape="0">
                    <a:schemeClr val="accent2"/>
                  </a:outerShdw>
                </a:effectLst>
              </a:rPr>
              <a:t>水华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26440" y="991870"/>
            <a:ext cx="6709410" cy="3993515"/>
          </a:xfrm>
          <a:prstGeom prst="rect">
            <a:avLst/>
          </a:prstGeom>
        </p:spPr>
      </p:pic>
      <p:pic>
        <p:nvPicPr>
          <p:cNvPr id="3" name="图片 2"/>
          <p:cNvPicPr>
            <a:picLocks noChangeAspect="1"/>
          </p:cNvPicPr>
          <p:nvPr/>
        </p:nvPicPr>
        <p:blipFill>
          <a:blip r:embed="rId3"/>
          <a:stretch>
            <a:fillRect/>
          </a:stretch>
        </p:blipFill>
        <p:spPr>
          <a:xfrm>
            <a:off x="726440" y="745986"/>
            <a:ext cx="7157927" cy="4240530"/>
          </a:xfrm>
          <a:prstGeom prst="rect">
            <a:avLst/>
          </a:prstGeom>
        </p:spPr>
      </p:pic>
      <p:sp>
        <p:nvSpPr>
          <p:cNvPr id="4" name="矩形 3"/>
          <p:cNvSpPr/>
          <p:nvPr/>
        </p:nvSpPr>
        <p:spPr>
          <a:xfrm>
            <a:off x="3267581" y="38100"/>
            <a:ext cx="3276859" cy="707886"/>
          </a:xfrm>
          <a:prstGeom prst="rect">
            <a:avLst/>
          </a:prstGeom>
          <a:noFill/>
          <a:ln>
            <a:noFill/>
          </a:ln>
        </p:spPr>
        <p:txBody>
          <a:bodyPr wrap="none" rtlCol="0" anchor="t">
            <a:spAutoFit/>
            <a:scene3d>
              <a:camera prst="orthographicFront"/>
              <a:lightRig rig="threePt" dir="t"/>
            </a:scene3d>
          </a:bodyPr>
          <a:lstStyle/>
          <a:p>
            <a:pPr algn="ctr"/>
            <a:r>
              <a:rPr lang="zh-CN" altLang="en-US" sz="4000" b="1" dirty="0">
                <a:ln w="12700" cmpd="sng">
                  <a:solidFill>
                    <a:schemeClr val="accent4"/>
                  </a:solidFill>
                  <a:prstDash val="solid"/>
                </a:ln>
                <a:solidFill>
                  <a:schemeClr val="accent6">
                    <a:lumMod val="75000"/>
                  </a:schemeClr>
                </a:solidFill>
                <a:effectLst/>
              </a:rPr>
              <a:t>日本</a:t>
            </a:r>
            <a:r>
              <a:rPr lang="zh-CN" altLang="en-US" sz="4000" b="1" dirty="0" smtClean="0">
                <a:ln w="12700" cmpd="sng">
                  <a:solidFill>
                    <a:schemeClr val="accent4"/>
                  </a:solidFill>
                  <a:prstDash val="solid"/>
                </a:ln>
                <a:solidFill>
                  <a:schemeClr val="accent6">
                    <a:lumMod val="75000"/>
                  </a:schemeClr>
                </a:solidFill>
                <a:effectLst/>
              </a:rPr>
              <a:t>水俣</a:t>
            </a:r>
            <a:r>
              <a:rPr lang="en-US" altLang="zh-CN" sz="4000" b="1" dirty="0" err="1">
                <a:ln w="12700" cmpd="sng">
                  <a:solidFill>
                    <a:schemeClr val="accent4"/>
                  </a:solidFill>
                  <a:prstDash val="solid"/>
                </a:ln>
                <a:solidFill>
                  <a:schemeClr val="accent6">
                    <a:lumMod val="75000"/>
                  </a:schemeClr>
                </a:solidFill>
              </a:rPr>
              <a:t>yǔ</a:t>
            </a:r>
            <a:r>
              <a:rPr lang="zh-CN" altLang="en-US" sz="4000" b="1" dirty="0" smtClean="0">
                <a:ln w="12700" cmpd="sng">
                  <a:solidFill>
                    <a:schemeClr val="accent4"/>
                  </a:solidFill>
                  <a:prstDash val="solid"/>
                </a:ln>
                <a:solidFill>
                  <a:schemeClr val="accent6">
                    <a:lumMod val="75000"/>
                  </a:schemeClr>
                </a:solidFill>
                <a:effectLst/>
              </a:rPr>
              <a:t>病</a:t>
            </a:r>
            <a:endParaRPr lang="zh-CN" altLang="en-US" sz="4000" b="1" dirty="0">
              <a:ln w="12700" cmpd="sng">
                <a:solidFill>
                  <a:schemeClr val="accent4"/>
                </a:solidFill>
                <a:prstDash val="solid"/>
              </a:ln>
              <a:solidFill>
                <a:schemeClr val="accent6">
                  <a:lumMod val="75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175" y="-19685"/>
            <a:ext cx="9166860" cy="5240655"/>
          </a:xfrm>
          <a:prstGeom prst="rect">
            <a:avLst/>
          </a:prstGeom>
        </p:spPr>
      </p:pic>
      <p:sp>
        <p:nvSpPr>
          <p:cNvPr id="3" name="文本框 2"/>
          <p:cNvSpPr txBox="1"/>
          <p:nvPr/>
        </p:nvSpPr>
        <p:spPr>
          <a:xfrm>
            <a:off x="6852920" y="-19050"/>
            <a:ext cx="2317115" cy="396938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r>
              <a:rPr lang="zh-CN" altLang="en-US" sz="2800"/>
              <a:t>2010年4月，英国石油公司在靠近美国密西西比河河口不远的墨西哥湾外海上的一座深海钻油平台发生井喷并爆炸。</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875" y="-11430"/>
            <a:ext cx="9191625" cy="5151120"/>
          </a:xfrm>
          <a:prstGeom prst="rect">
            <a:avLst/>
          </a:prstGeom>
        </p:spPr>
      </p:pic>
      <p:pic>
        <p:nvPicPr>
          <p:cNvPr id="18438" name="图片 17414"/>
          <p:cNvPicPr>
            <a:picLocks noChangeAspect="1"/>
          </p:cNvPicPr>
          <p:nvPr/>
        </p:nvPicPr>
        <p:blipFill>
          <a:blip r:embed="rId3"/>
          <a:stretch>
            <a:fillRect/>
          </a:stretch>
        </p:blipFill>
        <p:spPr>
          <a:xfrm>
            <a:off x="4519295" y="-11430"/>
            <a:ext cx="4656138" cy="31248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21615" y="802005"/>
            <a:ext cx="8758555" cy="1200329"/>
          </a:xfrm>
          <a:prstGeom prst="rect">
            <a:avLst/>
          </a:prstGeom>
          <a:noFill/>
          <a:ln w="9525">
            <a:noFill/>
          </a:ln>
        </p:spPr>
        <p:txBody>
          <a:bodyPr wrap="square">
            <a:spAutoFit/>
          </a:bodyPr>
          <a:lstStyle/>
          <a:p>
            <a:pPr marL="0" indent="0" algn="l" eaLnBrk="1" fontAlgn="auto" latinLnBrk="0" hangingPunct="1">
              <a:lnSpc>
                <a:spcPct val="100000"/>
              </a:lnSpc>
            </a:pPr>
            <a:r>
              <a:rPr lang="en-US" altLang="zh-CN" sz="2400" b="0" dirty="0">
                <a:ea typeface="宋体" panose="02010600030101010101" pitchFamily="2" charset="-122"/>
              </a:rPr>
              <a:t>1.</a:t>
            </a:r>
            <a:r>
              <a:rPr lang="zh-CN" sz="2400" b="0" dirty="0">
                <a:ea typeface="宋体" panose="02010600030101010101" pitchFamily="2" charset="-122"/>
              </a:rPr>
              <a:t>水体更新速度慢；</a:t>
            </a:r>
          </a:p>
          <a:p>
            <a:pPr marL="0" indent="0" algn="l" eaLnBrk="1" fontAlgn="auto" latinLnBrk="0" hangingPunct="1">
              <a:lnSpc>
                <a:spcPct val="100000"/>
              </a:lnSpc>
            </a:pPr>
            <a:r>
              <a:rPr lang="zh-CN" sz="2400" b="0" dirty="0">
                <a:ea typeface="宋体" panose="02010600030101010101" pitchFamily="2" charset="-122"/>
              </a:rPr>
              <a:t>（判断依据，看是否有经纬线，分析该区域气候类型及</a:t>
            </a:r>
            <a:r>
              <a:rPr lang="zh-CN" sz="2400" b="0" dirty="0" smtClean="0">
                <a:ea typeface="宋体" panose="02010600030101010101" pitchFamily="2" charset="-122"/>
              </a:rPr>
              <a:t>降水</a:t>
            </a:r>
            <a:endParaRPr lang="zh-CN" sz="2400" b="0" dirty="0">
              <a:ea typeface="宋体" panose="02010600030101010101" pitchFamily="2" charset="-122"/>
            </a:endParaRPr>
          </a:p>
          <a:p>
            <a:pPr marL="0" indent="0" algn="l" eaLnBrk="1" fontAlgn="auto" latinLnBrk="0" hangingPunct="1">
              <a:lnSpc>
                <a:spcPct val="100000"/>
              </a:lnSpc>
            </a:pPr>
            <a:r>
              <a:rPr lang="zh-CN" altLang="en-US" sz="2400" b="0" dirty="0" smtClean="0">
                <a:ea typeface="宋体" panose="02010600030101010101" pitchFamily="2" charset="-122"/>
              </a:rPr>
              <a:t>（少）；</a:t>
            </a:r>
            <a:r>
              <a:rPr lang="zh-CN" sz="2400" b="0" dirty="0" smtClean="0">
                <a:ea typeface="宋体" panose="02010600030101010101" pitchFamily="2" charset="-122"/>
              </a:rPr>
              <a:t>看</a:t>
            </a:r>
            <a:r>
              <a:rPr lang="zh-CN" sz="2400" b="0" dirty="0">
                <a:ea typeface="宋体" panose="02010600030101010101" pitchFamily="2" charset="-122"/>
              </a:rPr>
              <a:t>是否有水流量的</a:t>
            </a:r>
            <a:r>
              <a:rPr lang="zh-CN" sz="2400" b="0" dirty="0" smtClean="0">
                <a:ea typeface="宋体" panose="02010600030101010101" pitchFamily="2" charset="-122"/>
              </a:rPr>
              <a:t>标注；</a:t>
            </a:r>
            <a:r>
              <a:rPr lang="zh-CN" sz="2400" b="0" dirty="0">
                <a:ea typeface="宋体" panose="02010600030101010101" pitchFamily="2" charset="-122"/>
              </a:rPr>
              <a:t>等）</a:t>
            </a:r>
            <a:endParaRPr lang="zh-CN" altLang="en-US" sz="2400" b="0" dirty="0">
              <a:ea typeface="宋体" panose="02010600030101010101" pitchFamily="2" charset="-122"/>
            </a:endParaRPr>
          </a:p>
        </p:txBody>
      </p:sp>
      <p:sp>
        <p:nvSpPr>
          <p:cNvPr id="2" name="文本框 1"/>
          <p:cNvSpPr txBox="1"/>
          <p:nvPr/>
        </p:nvSpPr>
        <p:spPr>
          <a:xfrm>
            <a:off x="1762125" y="120015"/>
            <a:ext cx="5080000" cy="583565"/>
          </a:xfrm>
          <a:prstGeom prst="rect">
            <a:avLst/>
          </a:prstGeom>
          <a:noFill/>
          <a:ln w="9525">
            <a:noFill/>
          </a:ln>
        </p:spPr>
        <p:txBody>
          <a:bodyPr>
            <a:spAutoFit/>
          </a:bodyPr>
          <a:lstStyle/>
          <a:p>
            <a:pPr marL="0" indent="0" algn="l"/>
            <a:r>
              <a:rPr lang="zh-CN" sz="3200" b="1">
                <a:solidFill>
                  <a:srgbClr val="000000"/>
                </a:solidFill>
                <a:ea typeface="黑体" panose="02010609060101010101" charset="-122"/>
              </a:rPr>
              <a:t>【水体污染的原理分析】</a:t>
            </a:r>
            <a:endParaRPr lang="zh-CN" altLang="en-US" sz="3200" b="1">
              <a:solidFill>
                <a:srgbClr val="000000"/>
              </a:solidFill>
              <a:ea typeface="黑体" panose="02010609060101010101" charset="-122"/>
            </a:endParaRPr>
          </a:p>
        </p:txBody>
      </p:sp>
      <p:sp>
        <p:nvSpPr>
          <p:cNvPr id="3" name="文本框 2"/>
          <p:cNvSpPr txBox="1"/>
          <p:nvPr/>
        </p:nvSpPr>
        <p:spPr>
          <a:xfrm>
            <a:off x="192405" y="1929130"/>
            <a:ext cx="8758555" cy="829945"/>
          </a:xfrm>
          <a:prstGeom prst="rect">
            <a:avLst/>
          </a:prstGeom>
          <a:noFill/>
          <a:ln w="9525">
            <a:noFill/>
          </a:ln>
        </p:spPr>
        <p:txBody>
          <a:bodyPr wrap="square">
            <a:spAutoFit/>
          </a:bodyPr>
          <a:lstStyle/>
          <a:p>
            <a:pPr marL="0" indent="0" algn="l" eaLnBrk="1" fontAlgn="auto" latinLnBrk="0" hangingPunct="1">
              <a:lnSpc>
                <a:spcPct val="100000"/>
              </a:lnSpc>
            </a:pPr>
            <a:r>
              <a:rPr lang="en-US" altLang="zh-CN" sz="2400" b="0" dirty="0">
                <a:ea typeface="宋体" panose="02010600030101010101" pitchFamily="2" charset="-122"/>
              </a:rPr>
              <a:t>2.</a:t>
            </a:r>
            <a:r>
              <a:rPr lang="zh-CN" sz="2400" b="0" dirty="0">
                <a:ea typeface="宋体" panose="02010600030101010101" pitchFamily="2" charset="-122"/>
              </a:rPr>
              <a:t>水域空间密闭；</a:t>
            </a:r>
            <a:br>
              <a:rPr lang="zh-CN" sz="2400" b="0" dirty="0">
                <a:ea typeface="宋体" panose="02010600030101010101" pitchFamily="2" charset="-122"/>
              </a:rPr>
            </a:br>
            <a:r>
              <a:rPr lang="zh-CN" sz="2400" b="0" dirty="0">
                <a:ea typeface="宋体" panose="02010600030101010101" pitchFamily="2" charset="-122"/>
              </a:rPr>
              <a:t>（</a:t>
            </a:r>
            <a:r>
              <a:rPr lang="zh-CN" sz="2400" dirty="0">
                <a:ea typeface="宋体" panose="02010600030101010101" pitchFamily="2" charset="-122"/>
                <a:sym typeface="+mn-ea"/>
              </a:rPr>
              <a:t>看图是开阔水域还是密闭水域；看是否有洋流流过</a:t>
            </a:r>
            <a:r>
              <a:rPr lang="zh-CN" sz="2400" b="0" dirty="0">
                <a:ea typeface="宋体" panose="02010600030101010101" pitchFamily="2" charset="-122"/>
              </a:rPr>
              <a:t>）</a:t>
            </a:r>
            <a:endParaRPr lang="zh-CN" altLang="en-US" sz="2400" b="0" dirty="0">
              <a:ea typeface="宋体" panose="02010600030101010101" pitchFamily="2" charset="-122"/>
            </a:endParaRPr>
          </a:p>
        </p:txBody>
      </p:sp>
      <p:sp>
        <p:nvSpPr>
          <p:cNvPr id="4" name="文本框 3"/>
          <p:cNvSpPr txBox="1"/>
          <p:nvPr/>
        </p:nvSpPr>
        <p:spPr>
          <a:xfrm>
            <a:off x="192405" y="2687320"/>
            <a:ext cx="8758555" cy="1198880"/>
          </a:xfrm>
          <a:prstGeom prst="rect">
            <a:avLst/>
          </a:prstGeom>
          <a:noFill/>
          <a:ln w="9525">
            <a:noFill/>
          </a:ln>
        </p:spPr>
        <p:txBody>
          <a:bodyPr wrap="square">
            <a:spAutoFit/>
          </a:bodyPr>
          <a:lstStyle/>
          <a:p>
            <a:pPr marL="0" indent="0" algn="l" eaLnBrk="1" fontAlgn="auto" latinLnBrk="0" hangingPunct="1">
              <a:lnSpc>
                <a:spcPct val="100000"/>
              </a:lnSpc>
            </a:pPr>
            <a:r>
              <a:rPr lang="en-US" altLang="zh-CN" sz="2400" b="0">
                <a:ea typeface="宋体" panose="02010600030101010101" pitchFamily="2" charset="-122"/>
              </a:rPr>
              <a:t>3.</a:t>
            </a:r>
            <a:r>
              <a:rPr lang="zh-CN" sz="2400" b="0">
                <a:ea typeface="宋体" panose="02010600030101010101" pitchFamily="2" charset="-122"/>
              </a:rPr>
              <a:t>有污染物排放；</a:t>
            </a:r>
          </a:p>
          <a:p>
            <a:pPr marL="0" indent="0" algn="l" eaLnBrk="1" fontAlgn="auto" latinLnBrk="0" hangingPunct="1">
              <a:lnSpc>
                <a:spcPct val="100000"/>
              </a:lnSpc>
            </a:pPr>
            <a:r>
              <a:rPr lang="zh-CN" sz="2400" b="0">
                <a:ea typeface="宋体" panose="02010600030101010101" pitchFamily="2" charset="-122"/>
              </a:rPr>
              <a:t>（看水域周围是否有污染源，比如城市，耕地，矿业，即工农业存在；位于河流下游）</a:t>
            </a:r>
            <a:endParaRPr lang="zh-CN" altLang="en-US" sz="2400" b="0">
              <a:ea typeface="宋体" panose="02010600030101010101" pitchFamily="2" charset="-122"/>
            </a:endParaRPr>
          </a:p>
        </p:txBody>
      </p:sp>
      <p:sp>
        <p:nvSpPr>
          <p:cNvPr id="5" name="文本框 4"/>
          <p:cNvSpPr txBox="1"/>
          <p:nvPr/>
        </p:nvSpPr>
        <p:spPr>
          <a:xfrm>
            <a:off x="111125" y="3886200"/>
            <a:ext cx="8758555" cy="1198880"/>
          </a:xfrm>
          <a:prstGeom prst="rect">
            <a:avLst/>
          </a:prstGeom>
          <a:noFill/>
          <a:ln w="9525">
            <a:noFill/>
          </a:ln>
        </p:spPr>
        <p:txBody>
          <a:bodyPr wrap="square">
            <a:spAutoFit/>
          </a:bodyPr>
          <a:lstStyle/>
          <a:p>
            <a:pPr marL="0" indent="0" algn="l" eaLnBrk="1" fontAlgn="auto" latinLnBrk="0" hangingPunct="1">
              <a:lnSpc>
                <a:spcPct val="100000"/>
              </a:lnSpc>
            </a:pPr>
            <a:r>
              <a:rPr lang="en-US" altLang="zh-CN" sz="2400" b="0">
                <a:ea typeface="宋体" panose="02010600030101010101" pitchFamily="2" charset="-122"/>
              </a:rPr>
              <a:t>4.</a:t>
            </a:r>
            <a:r>
              <a:rPr lang="zh-CN" sz="2400" b="0">
                <a:ea typeface="宋体" panose="02010600030101010101" pitchFamily="2" charset="-122"/>
              </a:rPr>
              <a:t>政府部门的作为；</a:t>
            </a:r>
          </a:p>
          <a:p>
            <a:pPr marL="0" indent="0" algn="l" eaLnBrk="1" fontAlgn="auto" latinLnBrk="0" hangingPunct="1">
              <a:lnSpc>
                <a:spcPct val="100000"/>
              </a:lnSpc>
            </a:pPr>
            <a:r>
              <a:rPr lang="zh-CN" sz="2400" b="0">
                <a:ea typeface="宋体" panose="02010600030101010101" pitchFamily="2" charset="-122"/>
              </a:rPr>
              <a:t>（跨区域的河流或湖泊，一个区域部门治理，其它区域继续排污，区域联动性差）</a:t>
            </a:r>
            <a:endParaRPr lang="zh-CN" altLang="en-US" sz="2400" b="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2000" fill="hold">
                                          <p:stCondLst>
                                            <p:cond delay="0"/>
                                          </p:stCondLst>
                                        </p:cTn>
                                        <p:tgtEl>
                                          <p:spTgt spid="100"/>
                                        </p:tgtEl>
                                        <p:attrNameLst>
                                          <p:attrName>style.visibility</p:attrName>
                                        </p:attrNameLst>
                                      </p:cBhvr>
                                      <p:to>
                                        <p:strVal val="visible"/>
                                      </p:to>
                                    </p:set>
                                    <p:animEffect transition="in" filter="wipe(up)">
                                      <p:cBhvr>
                                        <p:cTn id="7" dur="2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2000" fill="hold">
                                          <p:stCondLst>
                                            <p:cond delay="0"/>
                                          </p:stCondLst>
                                        </p:cTn>
                                        <p:tgtEl>
                                          <p:spTgt spid="3"/>
                                        </p:tgtEl>
                                        <p:attrNameLst>
                                          <p:attrName>style.visibility</p:attrName>
                                        </p:attrNameLst>
                                      </p:cBhvr>
                                      <p:to>
                                        <p:strVal val="visible"/>
                                      </p:to>
                                    </p:set>
                                    <p:animEffect transition="in" filter="wipe(up)">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2000" fill="hold">
                                          <p:stCondLst>
                                            <p:cond delay="0"/>
                                          </p:stCondLst>
                                        </p:cTn>
                                        <p:tgtEl>
                                          <p:spTgt spid="4"/>
                                        </p:tgtEl>
                                        <p:attrNameLst>
                                          <p:attrName>style.visibility</p:attrName>
                                        </p:attrNameLst>
                                      </p:cBhvr>
                                      <p:to>
                                        <p:strVal val="visible"/>
                                      </p:to>
                                    </p:set>
                                    <p:animEffect transition="in" filter="wipe(up)">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2000" fill="hold">
                                          <p:stCondLst>
                                            <p:cond delay="0"/>
                                          </p:stCondLst>
                                        </p:cTn>
                                        <p:tgtEl>
                                          <p:spTgt spid="5"/>
                                        </p:tgtEl>
                                        <p:attrNameLst>
                                          <p:attrName>style.visibility</p:attrName>
                                        </p:attrNameLst>
                                      </p:cBhvr>
                                      <p:to>
                                        <p:strVal val="visible"/>
                                      </p:to>
                                    </p:set>
                                    <p:animEffect transition="in" filter="wipe(up)">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3"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17780" y="1270"/>
            <a:ext cx="9179560" cy="5128260"/>
          </a:xfrm>
          <a:prstGeom prst="rect">
            <a:avLst/>
          </a:prstGeom>
          <a:noFill/>
          <a:ln w="9525">
            <a:noFill/>
          </a:ln>
        </p:spPr>
      </p:pic>
      <p:pic>
        <p:nvPicPr>
          <p:cNvPr id="29698" name="表格占位符 3"/>
          <p:cNvPicPr>
            <a:picLocks noGrp="1" noChangeAspect="1"/>
          </p:cNvPicPr>
          <p:nvPr>
            <p:ph type="tbl" idx="1"/>
          </p:nvPr>
        </p:nvPicPr>
        <p:blipFill>
          <a:blip r:embed="rId4"/>
          <a:stretch>
            <a:fillRect/>
          </a:stretch>
        </p:blipFill>
        <p:spPr>
          <a:xfrm>
            <a:off x="-17780" y="1270"/>
            <a:ext cx="9179560" cy="5163185"/>
          </a:xfrm>
        </p:spPr>
      </p:pic>
      <p:sp>
        <p:nvSpPr>
          <p:cNvPr id="29701" name="文本框 6"/>
          <p:cNvSpPr txBox="1"/>
          <p:nvPr/>
        </p:nvSpPr>
        <p:spPr>
          <a:xfrm>
            <a:off x="-29845" y="2118360"/>
            <a:ext cx="1942465" cy="3046095"/>
          </a:xfrm>
          <a:prstGeom prst="rect">
            <a:avLst/>
          </a:prstGeom>
          <a:solidFill>
            <a:schemeClr val="lt1">
              <a:alpha val="44000"/>
            </a:schemeClr>
          </a:solidFill>
        </p:spPr>
        <p:style>
          <a:lnRef idx="2">
            <a:schemeClr val="accent3"/>
          </a:lnRef>
          <a:fillRef idx="1">
            <a:schemeClr val="lt1"/>
          </a:fillRef>
          <a:effectRef idx="0">
            <a:schemeClr val="accent3"/>
          </a:effectRef>
          <a:fontRef idx="minor">
            <a:schemeClr val="dk1"/>
          </a:fontRef>
        </p:style>
        <p:txBody>
          <a:bodyPr wrap="square" anchor="t">
            <a:spAutoFit/>
          </a:bodyPr>
          <a:lstStyle/>
          <a:p>
            <a:r>
              <a:rPr lang="zh-CN" altLang="en-US" sz="2400" b="1">
                <a:solidFill>
                  <a:srgbClr val="C31345"/>
                </a:solidFill>
                <a:latin typeface="楷体" panose="02010609060101010101" pitchFamily="49" charset="-122"/>
                <a:ea typeface="楷体" panose="02010609060101010101" pitchFamily="49" charset="-122"/>
                <a:cs typeface="楷体" panose="02010609060101010101" pitchFamily="49" charset="-122"/>
              </a:rPr>
              <a:t>英国《卫报》</a:t>
            </a:r>
            <a:r>
              <a:rPr lang="en-US" altLang="zh-CN" sz="2400" b="1">
                <a:solidFill>
                  <a:srgbClr val="C31345"/>
                </a:solidFill>
                <a:latin typeface="楷体" panose="02010609060101010101" pitchFamily="49" charset="-122"/>
                <a:ea typeface="楷体" panose="02010609060101010101" pitchFamily="49" charset="-122"/>
                <a:cs typeface="楷体" panose="02010609060101010101" pitchFamily="49" charset="-122"/>
              </a:rPr>
              <a:t>2015</a:t>
            </a:r>
            <a:r>
              <a:rPr lang="zh-CN" altLang="en-US" sz="2400" b="1">
                <a:solidFill>
                  <a:srgbClr val="C31345"/>
                </a:solidFill>
                <a:latin typeface="楷体" panose="02010609060101010101" pitchFamily="49" charset="-122"/>
                <a:ea typeface="楷体" panose="02010609060101010101" pitchFamily="49" charset="-122"/>
                <a:cs typeface="楷体" panose="02010609060101010101" pitchFamily="49" charset="-122"/>
              </a:rPr>
              <a:t>年12月8日发布了一组北京被雾霾笼罩时和天色晴朗时的对比照片，反差巨大。</a:t>
            </a:r>
          </a:p>
        </p:txBody>
      </p:sp>
      <p:sp>
        <p:nvSpPr>
          <p:cNvPr id="2" name="标题 1"/>
          <p:cNvSpPr>
            <a:spLocks noGrp="1"/>
          </p:cNvSpPr>
          <p:nvPr>
            <p:ph type="title"/>
          </p:nvPr>
        </p:nvSpPr>
        <p:spPr>
          <a:xfrm>
            <a:off x="2191385" y="-70485"/>
            <a:ext cx="4839970" cy="899160"/>
          </a:xfrm>
        </p:spPr>
        <p:txBody>
          <a:bodyPr>
            <a:scene3d>
              <a:camera prst="orthographicFront"/>
              <a:lightRig rig="threePt" dir="t"/>
            </a:scene3d>
          </a:bodyPr>
          <a:lstStyle/>
          <a:p>
            <a:pPr algn="ctr"/>
            <a:r>
              <a:rPr lang="zh-CN" alt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大气污染及其防治</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9698"/>
                                        </p:tgtEl>
                                        <p:attrNameLst>
                                          <p:attrName>style.visibility</p:attrName>
                                        </p:attrNameLst>
                                      </p:cBhvr>
                                      <p:to>
                                        <p:strVal val="visible"/>
                                      </p:to>
                                    </p:set>
                                    <p:animEffect transition="in" filter="wipe(up)">
                                      <p:cBhvr>
                                        <p:cTn id="12"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8420" y="-5080"/>
            <a:ext cx="9199245" cy="5129530"/>
          </a:xfrm>
          <a:prstGeom prst="rect">
            <a:avLst/>
          </a:prstGeom>
        </p:spPr>
      </p:pic>
      <p:sp>
        <p:nvSpPr>
          <p:cNvPr id="2" name="矩形 1"/>
          <p:cNvSpPr/>
          <p:nvPr/>
        </p:nvSpPr>
        <p:spPr>
          <a:xfrm>
            <a:off x="570952" y="879857"/>
            <a:ext cx="2354580" cy="506730"/>
          </a:xfrm>
          <a:prstGeom prst="rect">
            <a:avLst/>
          </a:prstGeom>
        </p:spPr>
        <p:txBody>
          <a:bodyPr wrap="none">
            <a:spAutoFit/>
          </a:bodyPr>
          <a:lstStyle/>
          <a:p>
            <a:pPr marL="457200" indent="-457200" defTabSz="914400">
              <a:buFont typeface="Wingdings" panose="05000000000000000000" pitchFamily="2" charset="2"/>
              <a:buChar char="l"/>
            </a:pPr>
            <a:r>
              <a:rPr lang="zh-CN" altLang="zh-CN" sz="2695" b="1" dirty="0">
                <a:solidFill>
                  <a:prstClr val="black"/>
                </a:solidFill>
                <a:cs typeface="+mn-ea"/>
                <a:sym typeface="+mn-lt"/>
              </a:rPr>
              <a:t>自然</a:t>
            </a:r>
            <a:r>
              <a:rPr lang="zh-CN" altLang="zh-CN" sz="2695" b="1" dirty="0" smtClean="0">
                <a:solidFill>
                  <a:prstClr val="black"/>
                </a:solidFill>
                <a:cs typeface="+mn-ea"/>
                <a:sym typeface="+mn-lt"/>
              </a:rPr>
              <a:t>渠道</a:t>
            </a:r>
            <a:r>
              <a:rPr lang="zh-CN" altLang="en-US" sz="2695" b="1" dirty="0" smtClean="0">
                <a:solidFill>
                  <a:prstClr val="black"/>
                </a:solidFill>
                <a:cs typeface="+mn-ea"/>
                <a:sym typeface="+mn-lt"/>
              </a:rPr>
              <a:t>：</a:t>
            </a:r>
          </a:p>
        </p:txBody>
      </p:sp>
      <p:sp>
        <p:nvSpPr>
          <p:cNvPr id="6" name="矩形 5"/>
          <p:cNvSpPr/>
          <p:nvPr/>
        </p:nvSpPr>
        <p:spPr>
          <a:xfrm>
            <a:off x="12883" y="304722"/>
            <a:ext cx="2130152" cy="4934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a:solidFill>
                <a:prstClr val="white"/>
              </a:solidFill>
              <a:cs typeface="+mn-ea"/>
              <a:sym typeface="+mn-lt"/>
            </a:endParaRPr>
          </a:p>
        </p:txBody>
      </p:sp>
      <p:sp>
        <p:nvSpPr>
          <p:cNvPr id="7" name="文本框 6"/>
          <p:cNvSpPr txBox="1"/>
          <p:nvPr/>
        </p:nvSpPr>
        <p:spPr>
          <a:xfrm>
            <a:off x="126365" y="314325"/>
            <a:ext cx="2016760" cy="506730"/>
          </a:xfrm>
          <a:prstGeom prst="rect">
            <a:avLst/>
          </a:prstGeom>
          <a:noFill/>
        </p:spPr>
        <p:txBody>
          <a:bodyPr wrap="square" rtlCol="0">
            <a:spAutoFit/>
          </a:bodyPr>
          <a:lstStyle/>
          <a:p>
            <a:pPr defTabSz="914400"/>
            <a:r>
              <a:rPr lang="zh-CN" altLang="en-US" sz="2695" b="1" dirty="0" smtClean="0">
                <a:solidFill>
                  <a:prstClr val="white"/>
                </a:solidFill>
                <a:cs typeface="+mn-ea"/>
                <a:sym typeface="+mn-lt"/>
              </a:rPr>
              <a:t>污染物来源</a:t>
            </a:r>
            <a:endParaRPr lang="zh-CN" altLang="en-US" sz="2695" b="1" dirty="0">
              <a:solidFill>
                <a:prstClr val="white"/>
              </a:solidFill>
              <a:cs typeface="+mn-ea"/>
              <a:sym typeface="+mn-lt"/>
            </a:endParaRPr>
          </a:p>
        </p:txBody>
      </p:sp>
      <p:sp>
        <p:nvSpPr>
          <p:cNvPr id="11" name="矩形 10"/>
          <p:cNvSpPr/>
          <p:nvPr/>
        </p:nvSpPr>
        <p:spPr>
          <a:xfrm>
            <a:off x="570915" y="1362427"/>
            <a:ext cx="7383780" cy="506730"/>
          </a:xfrm>
          <a:prstGeom prst="rect">
            <a:avLst/>
          </a:prstGeom>
        </p:spPr>
        <p:txBody>
          <a:bodyPr wrap="none">
            <a:spAutoFit/>
          </a:bodyPr>
          <a:lstStyle/>
          <a:p>
            <a:pPr defTabSz="914400"/>
            <a:r>
              <a:rPr lang="zh-CN" altLang="zh-CN" sz="2695" b="1" dirty="0">
                <a:solidFill>
                  <a:prstClr val="black"/>
                </a:solidFill>
                <a:cs typeface="+mn-ea"/>
                <a:sym typeface="+mn-lt"/>
              </a:rPr>
              <a:t>降水量较少，植被覆盖率较低，土地荒漠化加剧</a:t>
            </a:r>
          </a:p>
        </p:txBody>
      </p:sp>
      <p:sp>
        <p:nvSpPr>
          <p:cNvPr id="4" name="矩形 3"/>
          <p:cNvSpPr/>
          <p:nvPr/>
        </p:nvSpPr>
        <p:spPr>
          <a:xfrm>
            <a:off x="-58420" y="2421890"/>
            <a:ext cx="9199880" cy="1800225"/>
          </a:xfrm>
          <a:prstGeom prst="rect">
            <a:avLst/>
          </a:prstGeom>
          <a:solidFill>
            <a:schemeClr val="accent2">
              <a:lumMod val="40000"/>
              <a:lumOff val="60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57785" y="2397760"/>
            <a:ext cx="9197975" cy="1814830"/>
          </a:xfrm>
          <a:prstGeom prst="rect">
            <a:avLst/>
          </a:prstGeom>
          <a:noFill/>
          <a:ln w="9525">
            <a:noFill/>
          </a:ln>
        </p:spPr>
        <p:txBody>
          <a:bodyPr wrap="square">
            <a:spAutoFit/>
          </a:bodyPr>
          <a:lstStyle/>
          <a:p>
            <a:pPr marL="0" indent="279400" algn="l"/>
            <a:r>
              <a:rPr lang="zh-CN" sz="2800" b="1" dirty="0">
                <a:latin typeface="楷体" panose="02010609060101010101" pitchFamily="49" charset="-122"/>
                <a:ea typeface="楷体" panose="02010609060101010101" pitchFamily="49" charset="-122"/>
                <a:cs typeface="楷体" panose="02010609060101010101" pitchFamily="49" charset="-122"/>
              </a:rPr>
              <a:t>【</a:t>
            </a:r>
            <a:r>
              <a:rPr lang="zh-CN" sz="2800" b="1" dirty="0">
                <a:latin typeface="楷体" panose="02010609060101010101" pitchFamily="49" charset="-122"/>
                <a:ea typeface="楷体" panose="02010609060101010101" pitchFamily="49" charset="-122"/>
                <a:cs typeface="楷体" panose="02010609060101010101" pitchFamily="49" charset="-122"/>
                <a:sym typeface="+mn-ea"/>
              </a:rPr>
              <a:t>思维建模</a:t>
            </a:r>
            <a:r>
              <a:rPr lang="zh-CN" sz="2800" b="1" dirty="0">
                <a:latin typeface="楷体" panose="02010609060101010101" pitchFamily="49" charset="-122"/>
                <a:ea typeface="楷体" panose="02010609060101010101" pitchFamily="49" charset="-122"/>
                <a:cs typeface="楷体" panose="02010609060101010101" pitchFamily="49" charset="-122"/>
              </a:rPr>
              <a:t>】</a:t>
            </a:r>
          </a:p>
          <a:p>
            <a:pPr marL="0" indent="279400" algn="l"/>
            <a:r>
              <a:rPr lang="zh-CN" sz="2800" b="1" dirty="0">
                <a:latin typeface="楷体" panose="02010609060101010101" pitchFamily="49" charset="-122"/>
                <a:ea typeface="楷体" panose="02010609060101010101" pitchFamily="49" charset="-122"/>
                <a:cs typeface="楷体" panose="02010609060101010101" pitchFamily="49" charset="-122"/>
              </a:rPr>
              <a:t>（1）降雨；（2）植被覆盖率；</a:t>
            </a:r>
          </a:p>
          <a:p>
            <a:pPr marL="0" indent="279400" algn="l"/>
            <a:r>
              <a:rPr lang="zh-CN" sz="2800" b="1" dirty="0">
                <a:latin typeface="楷体" panose="02010609060101010101" pitchFamily="49" charset="-122"/>
                <a:ea typeface="楷体" panose="02010609060101010101" pitchFamily="49" charset="-122"/>
                <a:cs typeface="楷体" panose="02010609060101010101" pitchFamily="49" charset="-122"/>
              </a:rPr>
              <a:t>（3）土地荒漠化状况；</a:t>
            </a:r>
          </a:p>
          <a:p>
            <a:pPr marL="0" indent="279400" algn="l"/>
            <a:r>
              <a:rPr lang="zh-CN" sz="2800" b="1" dirty="0">
                <a:latin typeface="楷体" panose="02010609060101010101" pitchFamily="49" charset="-122"/>
                <a:ea typeface="楷体" panose="02010609060101010101" pitchFamily="49" charset="-122"/>
                <a:cs typeface="楷体" panose="02010609060101010101" pitchFamily="49" charset="-122"/>
              </a:rPr>
              <a:t>（4）大气运动强烈与否，考虑</a:t>
            </a:r>
            <a:r>
              <a:rPr lang="zh-CN" sz="2800" b="1" dirty="0" smtClean="0">
                <a:latin typeface="楷体" panose="02010609060101010101" pitchFamily="49" charset="-122"/>
                <a:ea typeface="楷体" panose="02010609060101010101" pitchFamily="49" charset="-122"/>
                <a:cs typeface="楷体" panose="02010609060101010101" pitchFamily="49" charset="-122"/>
              </a:rPr>
              <a:t>扩散性</a:t>
            </a:r>
            <a:r>
              <a:rPr lang="zh-CN" altLang="en-US" sz="2800" b="1" dirty="0" smtClean="0">
                <a:latin typeface="楷体" panose="02010609060101010101" pitchFamily="49" charset="-122"/>
                <a:ea typeface="楷体" panose="02010609060101010101" pitchFamily="49" charset="-122"/>
                <a:cs typeface="楷体" panose="02010609060101010101" pitchFamily="49" charset="-122"/>
              </a:rPr>
              <a:t>（信阳例）</a:t>
            </a:r>
            <a:r>
              <a:rPr lang="zh-CN" sz="2800" b="1" dirty="0" smtClean="0">
                <a:latin typeface="楷体" panose="02010609060101010101" pitchFamily="49" charset="-122"/>
                <a:ea typeface="楷体" panose="02010609060101010101" pitchFamily="49" charset="-122"/>
                <a:cs typeface="楷体" panose="02010609060101010101" pitchFamily="49" charset="-122"/>
              </a:rPr>
              <a:t>；</a:t>
            </a:r>
            <a:r>
              <a:rPr lang="en-US" sz="2800" b="1" dirty="0" smtClean="0">
                <a:latin typeface="楷体" panose="02010609060101010101" pitchFamily="49" charset="-122"/>
                <a:ea typeface="楷体" panose="02010609060101010101" pitchFamily="49" charset="-122"/>
                <a:cs typeface="楷体" panose="02010609060101010101" pitchFamily="49" charset="-122"/>
              </a:rPr>
              <a:t> </a:t>
            </a:r>
            <a:endParaRPr lang="en-US" altLang="en-US" sz="2800"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wipe(up)">
                                      <p:cBhvr>
                                        <p:cTn id="2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4" grpId="0" animBg="1"/>
      <p:bldP spid="1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009" t="11269" r="200" b="7760"/>
          <a:stretch>
            <a:fillRect/>
          </a:stretch>
        </p:blipFill>
        <p:spPr>
          <a:xfrm>
            <a:off x="12882" y="-208394"/>
            <a:ext cx="9118546" cy="5339469"/>
          </a:xfrm>
          <a:prstGeom prst="rect">
            <a:avLst/>
          </a:prstGeom>
        </p:spPr>
      </p:pic>
      <p:sp>
        <p:nvSpPr>
          <p:cNvPr id="5" name="矩形 4"/>
          <p:cNvSpPr/>
          <p:nvPr/>
        </p:nvSpPr>
        <p:spPr>
          <a:xfrm>
            <a:off x="-1366" y="-213793"/>
            <a:ext cx="4559274" cy="807975"/>
          </a:xfrm>
          <a:prstGeom prst="rect">
            <a:avLst/>
          </a:prstGeom>
          <a:solidFill>
            <a:srgbClr val="497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a:solidFill>
                <a:prstClr val="white"/>
              </a:solidFill>
              <a:cs typeface="+mn-ea"/>
              <a:sym typeface="+mn-lt"/>
            </a:endParaRPr>
          </a:p>
        </p:txBody>
      </p:sp>
      <p:sp>
        <p:nvSpPr>
          <p:cNvPr id="2" name="矩形 1"/>
          <p:cNvSpPr/>
          <p:nvPr/>
        </p:nvSpPr>
        <p:spPr>
          <a:xfrm>
            <a:off x="126452" y="820802"/>
            <a:ext cx="2164080" cy="460375"/>
          </a:xfrm>
          <a:prstGeom prst="rect">
            <a:avLst/>
          </a:prstGeom>
        </p:spPr>
        <p:txBody>
          <a:bodyPr wrap="none">
            <a:spAutoFit/>
          </a:bodyPr>
          <a:lstStyle/>
          <a:p>
            <a:pPr marL="457200" indent="-457200" defTabSz="914400">
              <a:buFont typeface="Wingdings" panose="05000000000000000000" pitchFamily="2" charset="2"/>
              <a:buChar char="l"/>
            </a:pPr>
            <a:r>
              <a:rPr lang="zh-CN" altLang="en-US" sz="2395" b="1" dirty="0">
                <a:solidFill>
                  <a:prstClr val="white"/>
                </a:solidFill>
                <a:cs typeface="+mn-ea"/>
                <a:sym typeface="+mn-lt"/>
              </a:rPr>
              <a:t>人为渠道</a:t>
            </a:r>
            <a:r>
              <a:rPr lang="zh-CN" altLang="en-US" sz="2395" dirty="0">
                <a:solidFill>
                  <a:prstClr val="white"/>
                </a:solidFill>
                <a:cs typeface="+mn-ea"/>
                <a:sym typeface="+mn-lt"/>
              </a:rPr>
              <a:t>：</a:t>
            </a:r>
          </a:p>
        </p:txBody>
      </p:sp>
      <p:sp>
        <p:nvSpPr>
          <p:cNvPr id="6" name="矩形 5"/>
          <p:cNvSpPr/>
          <p:nvPr/>
        </p:nvSpPr>
        <p:spPr>
          <a:xfrm>
            <a:off x="12883" y="304722"/>
            <a:ext cx="2130152" cy="4934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a:solidFill>
                <a:prstClr val="white"/>
              </a:solidFill>
              <a:cs typeface="+mn-ea"/>
              <a:sym typeface="+mn-lt"/>
            </a:endParaRPr>
          </a:p>
        </p:txBody>
      </p:sp>
      <p:sp>
        <p:nvSpPr>
          <p:cNvPr id="7" name="文本框 6"/>
          <p:cNvSpPr txBox="1"/>
          <p:nvPr/>
        </p:nvSpPr>
        <p:spPr>
          <a:xfrm>
            <a:off x="126365" y="314325"/>
            <a:ext cx="2016760" cy="506730"/>
          </a:xfrm>
          <a:prstGeom prst="rect">
            <a:avLst/>
          </a:prstGeom>
          <a:noFill/>
        </p:spPr>
        <p:txBody>
          <a:bodyPr wrap="square" rtlCol="0">
            <a:spAutoFit/>
          </a:bodyPr>
          <a:lstStyle/>
          <a:p>
            <a:pPr defTabSz="914400"/>
            <a:r>
              <a:rPr lang="zh-CN" altLang="en-US" sz="2695" b="1" dirty="0" smtClean="0">
                <a:solidFill>
                  <a:prstClr val="white"/>
                </a:solidFill>
                <a:cs typeface="+mn-ea"/>
                <a:sym typeface="+mn-lt"/>
              </a:rPr>
              <a:t>污染物来源</a:t>
            </a:r>
            <a:endParaRPr lang="zh-CN" altLang="en-US" sz="2695" b="1" dirty="0">
              <a:solidFill>
                <a:prstClr val="white"/>
              </a:solidFill>
              <a:cs typeface="+mn-ea"/>
              <a:sym typeface="+mn-lt"/>
            </a:endParaRPr>
          </a:p>
        </p:txBody>
      </p:sp>
      <p:sp>
        <p:nvSpPr>
          <p:cNvPr id="11" name="矩形 10"/>
          <p:cNvSpPr/>
          <p:nvPr/>
        </p:nvSpPr>
        <p:spPr>
          <a:xfrm>
            <a:off x="126365" y="1268730"/>
            <a:ext cx="4254500" cy="1476375"/>
          </a:xfrm>
          <a:prstGeom prst="rect">
            <a:avLst/>
          </a:prstGeom>
        </p:spPr>
        <p:txBody>
          <a:bodyPr wrap="square">
            <a:spAutoFit/>
          </a:bodyPr>
          <a:lstStyle/>
          <a:p>
            <a:pPr defTabSz="914400">
              <a:lnSpc>
                <a:spcPct val="125000"/>
              </a:lnSpc>
              <a:spcBef>
                <a:spcPts val="0"/>
              </a:spcBef>
              <a:spcAft>
                <a:spcPts val="0"/>
              </a:spcAft>
            </a:pPr>
            <a:r>
              <a:rPr lang="zh-CN" altLang="en-US" sz="2400" b="1" dirty="0">
                <a:solidFill>
                  <a:prstClr val="white"/>
                </a:solidFill>
                <a:cs typeface="+mn-ea"/>
                <a:sym typeface="+mn-lt"/>
              </a:rPr>
              <a:t>建筑工地多；</a:t>
            </a:r>
          </a:p>
          <a:p>
            <a:pPr defTabSz="914400">
              <a:lnSpc>
                <a:spcPct val="125000"/>
              </a:lnSpc>
              <a:spcBef>
                <a:spcPts val="0"/>
              </a:spcBef>
              <a:spcAft>
                <a:spcPts val="0"/>
              </a:spcAft>
            </a:pPr>
            <a:r>
              <a:rPr lang="zh-CN" altLang="en-US" sz="2400" b="1" dirty="0">
                <a:solidFill>
                  <a:prstClr val="white"/>
                </a:solidFill>
                <a:cs typeface="+mn-ea"/>
                <a:sym typeface="+mn-lt"/>
              </a:rPr>
              <a:t>汽车尾气排放量大且缺乏标准或不</a:t>
            </a:r>
            <a:r>
              <a:rPr lang="zh-CN" altLang="en-US" sz="2400" b="1" dirty="0" smtClean="0">
                <a:solidFill>
                  <a:prstClr val="white"/>
                </a:solidFill>
                <a:cs typeface="+mn-ea"/>
                <a:sym typeface="+mn-lt"/>
              </a:rPr>
              <a:t>达标。</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270" y="-29845"/>
            <a:ext cx="9180195" cy="5190490"/>
          </a:xfrm>
          <a:prstGeom prst="rect">
            <a:avLst/>
          </a:prstGeom>
        </p:spPr>
      </p:pic>
      <p:sp>
        <p:nvSpPr>
          <p:cNvPr id="6" name="矩形 5"/>
          <p:cNvSpPr/>
          <p:nvPr/>
        </p:nvSpPr>
        <p:spPr>
          <a:xfrm>
            <a:off x="12700" y="304800"/>
            <a:ext cx="2392045" cy="583565"/>
          </a:xfrm>
          <a:prstGeom prst="rect">
            <a:avLst/>
          </a:prstGeom>
          <a:solidFill>
            <a:srgbClr val="20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a:solidFill>
                <a:prstClr val="white"/>
              </a:solidFill>
              <a:cs typeface="+mn-ea"/>
              <a:sym typeface="+mn-lt"/>
            </a:endParaRPr>
          </a:p>
        </p:txBody>
      </p:sp>
      <p:sp>
        <p:nvSpPr>
          <p:cNvPr id="7" name="文本框 6"/>
          <p:cNvSpPr txBox="1"/>
          <p:nvPr/>
        </p:nvSpPr>
        <p:spPr>
          <a:xfrm>
            <a:off x="126365" y="304800"/>
            <a:ext cx="2278380" cy="583565"/>
          </a:xfrm>
          <a:prstGeom prst="rect">
            <a:avLst/>
          </a:prstGeom>
          <a:noFill/>
        </p:spPr>
        <p:txBody>
          <a:bodyPr wrap="square" rtlCol="0">
            <a:spAutoFit/>
          </a:bodyPr>
          <a:lstStyle/>
          <a:p>
            <a:pPr defTabSz="914400"/>
            <a:r>
              <a:rPr lang="zh-CN" altLang="en-US" sz="3200" b="1" dirty="0" smtClean="0">
                <a:solidFill>
                  <a:prstClr val="white"/>
                </a:solidFill>
                <a:cs typeface="+mn-ea"/>
                <a:sym typeface="+mn-lt"/>
              </a:rPr>
              <a:t>对人类影响</a:t>
            </a:r>
          </a:p>
        </p:txBody>
      </p:sp>
      <p:sp>
        <p:nvSpPr>
          <p:cNvPr id="4" name="矩形 3"/>
          <p:cNvSpPr/>
          <p:nvPr/>
        </p:nvSpPr>
        <p:spPr>
          <a:xfrm>
            <a:off x="-1270" y="1629295"/>
            <a:ext cx="9180195" cy="194421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a:solidFill>
                <a:prstClr val="white"/>
              </a:solidFill>
              <a:cs typeface="+mn-ea"/>
              <a:sym typeface="+mn-lt"/>
            </a:endParaRPr>
          </a:p>
        </p:txBody>
      </p:sp>
      <p:sp>
        <p:nvSpPr>
          <p:cNvPr id="11" name="矩形 10"/>
          <p:cNvSpPr/>
          <p:nvPr/>
        </p:nvSpPr>
        <p:spPr>
          <a:xfrm>
            <a:off x="641350" y="1575435"/>
            <a:ext cx="8337550" cy="1754326"/>
          </a:xfrm>
          <a:prstGeom prst="rect">
            <a:avLst/>
          </a:prstGeom>
        </p:spPr>
        <p:txBody>
          <a:bodyPr wrap="square">
            <a:spAutoFit/>
          </a:bodyPr>
          <a:lstStyle/>
          <a:p>
            <a:pPr defTabSz="914400">
              <a:lnSpc>
                <a:spcPct val="150000"/>
              </a:lnSpc>
            </a:pPr>
            <a:r>
              <a:rPr lang="zh-CN" altLang="en-US" sz="2400" b="1" dirty="0">
                <a:solidFill>
                  <a:prstClr val="white"/>
                </a:solidFill>
                <a:cs typeface="+mn-ea"/>
                <a:sym typeface="+mn-lt"/>
              </a:rPr>
              <a:t>吸入过多或颗粒物中含有毒有害成分时，就可能出现免疫功能障碍，危害健康，如传染病、“尘肺病”、恶性病变</a:t>
            </a:r>
            <a:r>
              <a:rPr lang="zh-CN" altLang="en-US" sz="2400" b="1" dirty="0" smtClean="0">
                <a:solidFill>
                  <a:prstClr val="white"/>
                </a:solidFill>
                <a:cs typeface="+mn-ea"/>
                <a:sym typeface="+mn-lt"/>
              </a:rPr>
              <a:t>等；</a:t>
            </a:r>
            <a:endParaRPr lang="en-US" altLang="zh-CN" sz="2400" b="1" dirty="0" smtClean="0">
              <a:solidFill>
                <a:prstClr val="white"/>
              </a:solidFill>
              <a:cs typeface="+mn-ea"/>
              <a:sym typeface="+mn-lt"/>
            </a:endParaRPr>
          </a:p>
          <a:p>
            <a:pPr defTabSz="914400">
              <a:lnSpc>
                <a:spcPct val="150000"/>
              </a:lnSpc>
            </a:pPr>
            <a:r>
              <a:rPr lang="zh-CN" altLang="en-US" sz="2400" b="1" dirty="0">
                <a:solidFill>
                  <a:prstClr val="white"/>
                </a:solidFill>
                <a:cs typeface="+mn-ea"/>
                <a:sym typeface="+mn-lt"/>
              </a:rPr>
              <a:t>降低</a:t>
            </a:r>
            <a:r>
              <a:rPr lang="zh-CN" altLang="en-US" sz="2400" b="1" dirty="0" smtClean="0">
                <a:solidFill>
                  <a:prstClr val="white"/>
                </a:solidFill>
                <a:cs typeface="+mn-ea"/>
                <a:sym typeface="+mn-lt"/>
              </a:rPr>
              <a:t>大气透明度，易造成交通事故。</a:t>
            </a:r>
            <a:endParaRPr lang="zh-CN" altLang="en-US" sz="2400" b="1" dirty="0">
              <a:solidFill>
                <a:prstClr val="white"/>
              </a:solidFill>
              <a:cs typeface="+mn-ea"/>
              <a:sym typeface="+mn-lt"/>
            </a:endParaRPr>
          </a:p>
        </p:txBody>
      </p:sp>
      <p:sp>
        <p:nvSpPr>
          <p:cNvPr id="2" name="矩形 1"/>
          <p:cNvSpPr/>
          <p:nvPr/>
        </p:nvSpPr>
        <p:spPr>
          <a:xfrm>
            <a:off x="614211" y="1151937"/>
            <a:ext cx="2672080" cy="583565"/>
          </a:xfrm>
          <a:prstGeom prst="rect">
            <a:avLst/>
          </a:prstGeom>
        </p:spPr>
        <p:txBody>
          <a:bodyPr wrap="none">
            <a:spAutoFit/>
          </a:bodyPr>
          <a:lstStyle/>
          <a:p>
            <a:pPr marL="457200" indent="-457200" defTabSz="914400">
              <a:buFont typeface="Wingdings" panose="05000000000000000000" pitchFamily="2" charset="2"/>
              <a:buChar char="l"/>
            </a:pPr>
            <a:r>
              <a:rPr lang="zh-CN" altLang="en-US" sz="3200" b="1" dirty="0">
                <a:solidFill>
                  <a:prstClr val="white"/>
                </a:solidFill>
                <a:cs typeface="+mn-ea"/>
                <a:sym typeface="+mn-lt"/>
              </a:rPr>
              <a:t>不</a:t>
            </a:r>
            <a:r>
              <a:rPr lang="zh-CN" altLang="en-US" sz="3200" b="1" dirty="0" smtClean="0">
                <a:solidFill>
                  <a:prstClr val="white"/>
                </a:solidFill>
                <a:cs typeface="+mn-ea"/>
                <a:sym typeface="+mn-lt"/>
              </a:rPr>
              <a:t>利影响：</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1"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905" y="0"/>
            <a:ext cx="9130030" cy="5153660"/>
          </a:xfrm>
          <a:prstGeom prst="rect">
            <a:avLst/>
          </a:prstGeom>
        </p:spPr>
      </p:pic>
      <p:sp>
        <p:nvSpPr>
          <p:cNvPr id="2" name="矩形 1"/>
          <p:cNvSpPr/>
          <p:nvPr/>
        </p:nvSpPr>
        <p:spPr>
          <a:xfrm>
            <a:off x="14605" y="3130002"/>
            <a:ext cx="9129395" cy="1622425"/>
          </a:xfrm>
          <a:prstGeom prst="rect">
            <a:avLst/>
          </a:prstGeom>
          <a:solidFill>
            <a:schemeClr val="accent4">
              <a:lumMod val="20000"/>
              <a:lumOff val="80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795" dirty="0">
              <a:solidFill>
                <a:prstClr val="white"/>
              </a:solidFill>
            </a:endParaRPr>
          </a:p>
        </p:txBody>
      </p:sp>
      <p:sp>
        <p:nvSpPr>
          <p:cNvPr id="4" name="矩形 3"/>
          <p:cNvSpPr/>
          <p:nvPr/>
        </p:nvSpPr>
        <p:spPr bwMode="auto">
          <a:xfrm>
            <a:off x="2411760" y="3626370"/>
            <a:ext cx="4551680" cy="620395"/>
          </a:xfrm>
          <a:prstGeom prst="rect">
            <a:avLst/>
          </a:prstGeom>
        </p:spPr>
        <p:txBody>
          <a:bodyPr wrap="none">
            <a:spAutoFit/>
            <a:scene3d>
              <a:camera prst="orthographicFront"/>
              <a:lightRig rig="threePt" dir="t"/>
            </a:scene3d>
          </a:bodyPr>
          <a:lstStyle/>
          <a:p>
            <a:pPr algn="l" defTabSz="914400">
              <a:defRPr/>
            </a:pPr>
            <a:r>
              <a:rPr lang="zh-CN" altLang="en-US" sz="344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charset="-122"/>
              </a:rPr>
              <a:t>自然资源的利用与保护</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95" y="-5715"/>
            <a:ext cx="9144000" cy="5131435"/>
          </a:xfrm>
          <a:prstGeom prst="rect">
            <a:avLst/>
          </a:prstGeom>
        </p:spPr>
      </p:pic>
      <p:sp>
        <p:nvSpPr>
          <p:cNvPr id="6" name="文本框 5"/>
          <p:cNvSpPr txBox="1"/>
          <p:nvPr/>
        </p:nvSpPr>
        <p:spPr>
          <a:xfrm>
            <a:off x="-10795" y="-5715"/>
            <a:ext cx="2317750" cy="52197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800"/>
              <a:t>热带雨林风光</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625" y="792480"/>
            <a:ext cx="5198745" cy="521970"/>
          </a:xfrm>
          <a:prstGeom prst="rect">
            <a:avLst/>
          </a:prstGeom>
          <a:noFill/>
          <a:ln w="9525">
            <a:noFill/>
          </a:ln>
        </p:spPr>
        <p:txBody>
          <a:bodyPr wrap="square">
            <a:spAutoFit/>
          </a:bodyPr>
          <a:lstStyle/>
          <a:p>
            <a:pPr marL="0" indent="0" algn="l"/>
            <a:r>
              <a:rPr lang="zh-CN" sz="2800" b="1">
                <a:ea typeface="宋体" panose="02010600030101010101" pitchFamily="2" charset="-122"/>
              </a:rPr>
              <a:t>（一）人类面临的主要资源问题</a:t>
            </a:r>
            <a:endParaRPr lang="zh-CN" altLang="en-US" sz="2800" b="1">
              <a:ea typeface="宋体" panose="02010600030101010101" pitchFamily="2" charset="-122"/>
            </a:endParaRPr>
          </a:p>
        </p:txBody>
      </p:sp>
      <p:graphicFrame>
        <p:nvGraphicFramePr>
          <p:cNvPr id="3" name="表格 2"/>
          <p:cNvGraphicFramePr/>
          <p:nvPr/>
        </p:nvGraphicFramePr>
        <p:xfrm>
          <a:off x="246380" y="1415415"/>
          <a:ext cx="8590280" cy="3381375"/>
        </p:xfrm>
        <a:graphic>
          <a:graphicData uri="http://schemas.openxmlformats.org/drawingml/2006/table">
            <a:tbl>
              <a:tblPr firstRow="1" bandRow="1">
                <a:tableStyleId>{5940675A-B579-460E-94D1-54222C63F5DA}</a:tableStyleId>
              </a:tblPr>
              <a:tblGrid>
                <a:gridCol w="1644015"/>
                <a:gridCol w="1991360"/>
                <a:gridCol w="2675255"/>
                <a:gridCol w="2279650"/>
              </a:tblGrid>
              <a:tr h="549275">
                <a:tc>
                  <a:txBody>
                    <a:bodyPr/>
                    <a:lstStyle/>
                    <a:p>
                      <a:pPr indent="0" algn="ctr">
                        <a:buNone/>
                      </a:pPr>
                      <a:r>
                        <a:rPr lang="en-US" sz="2800" b="1">
                          <a:solidFill>
                            <a:srgbClr val="000000"/>
                          </a:solidFill>
                          <a:latin typeface="微软雅黑" panose="020B0503020204020204" charset="-122"/>
                          <a:ea typeface="微软雅黑" panose="020B0503020204020204" charset="-122"/>
                          <a:cs typeface="Times New Roman" panose="02020603050405020304" pitchFamily="18" charset="0"/>
                        </a:rPr>
                        <a:t>资源</a:t>
                      </a:r>
                      <a:endParaRPr lang="en-US" altLang="en-US" sz="2800" b="1">
                        <a:solidFill>
                          <a:srgbClr val="000000"/>
                        </a:solidFill>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c>
                  <a:txBody>
                    <a:bodyPr/>
                    <a:lstStyle/>
                    <a:p>
                      <a:pPr indent="0" algn="ctr">
                        <a:buNone/>
                      </a:pPr>
                      <a:r>
                        <a:rPr lang="en-US" sz="2800" b="1">
                          <a:solidFill>
                            <a:srgbClr val="000000"/>
                          </a:solidFill>
                          <a:latin typeface="微软雅黑" panose="020B0503020204020204" charset="-122"/>
                          <a:ea typeface="微软雅黑" panose="020B0503020204020204" charset="-122"/>
                          <a:cs typeface="Times New Roman" panose="02020603050405020304" pitchFamily="18" charset="0"/>
                        </a:rPr>
                        <a:t>主要问题</a:t>
                      </a:r>
                      <a:endParaRPr lang="en-US" altLang="en-US" sz="2800" b="1">
                        <a:solidFill>
                          <a:srgbClr val="000000"/>
                        </a:solidFill>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c>
                  <a:txBody>
                    <a:bodyPr/>
                    <a:lstStyle/>
                    <a:p>
                      <a:pPr indent="0" algn="ctr">
                        <a:buNone/>
                      </a:pPr>
                      <a:r>
                        <a:rPr lang="en-US" sz="2800" b="1">
                          <a:solidFill>
                            <a:srgbClr val="000000"/>
                          </a:solidFill>
                          <a:latin typeface="微软雅黑" panose="020B0503020204020204" charset="-122"/>
                          <a:ea typeface="微软雅黑" panose="020B0503020204020204" charset="-122"/>
                          <a:cs typeface="Times New Roman" panose="02020603050405020304" pitchFamily="18" charset="0"/>
                        </a:rPr>
                        <a:t>直接原因</a:t>
                      </a:r>
                      <a:endParaRPr lang="en-US" altLang="en-US" sz="2800" b="1">
                        <a:solidFill>
                          <a:srgbClr val="000000"/>
                        </a:solidFill>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c>
                  <a:txBody>
                    <a:bodyPr/>
                    <a:lstStyle/>
                    <a:p>
                      <a:pPr indent="0" algn="ctr">
                        <a:buNone/>
                      </a:pPr>
                      <a:r>
                        <a:rPr lang="en-US" sz="2800" b="1">
                          <a:solidFill>
                            <a:srgbClr val="000000"/>
                          </a:solidFill>
                          <a:latin typeface="微软雅黑" panose="020B0503020204020204" charset="-122"/>
                          <a:ea typeface="微软雅黑" panose="020B0503020204020204" charset="-122"/>
                          <a:cs typeface="Times New Roman" panose="02020603050405020304" pitchFamily="18" charset="0"/>
                        </a:rPr>
                        <a:t>共同成因</a:t>
                      </a:r>
                      <a:endParaRPr lang="en-US" altLang="en-US" sz="2800" b="1">
                        <a:solidFill>
                          <a:srgbClr val="000000"/>
                        </a:solidFill>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r>
              <a:tr h="955675">
                <a:tc>
                  <a:txBody>
                    <a:bodyPr/>
                    <a:lstStyle/>
                    <a:p>
                      <a:pPr indent="0" algn="ctr">
                        <a:buNone/>
                      </a:pPr>
                      <a:r>
                        <a:rPr 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rPr>
                        <a:t>矿产资源</a:t>
                      </a:r>
                      <a:endParaRPr lang="en-US" alt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buNone/>
                      </a:pPr>
                      <a:r>
                        <a:rPr 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rPr>
                        <a:t>面临枯竭</a:t>
                      </a:r>
                      <a:endParaRPr lang="en-US" alt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buNone/>
                      </a:pPr>
                      <a:r>
                        <a:rPr 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rPr>
                        <a:t>滥采滥用，废弃物处理不当</a:t>
                      </a:r>
                      <a:endParaRPr lang="en-US" alt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rowSpan="3">
                  <a:txBody>
                    <a:bodyPr/>
                    <a:lstStyle/>
                    <a:p>
                      <a:pPr indent="0" algn="ctr">
                        <a:buNone/>
                      </a:pPr>
                      <a:r>
                        <a:rPr 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rPr>
                        <a:t>资源分布的</a:t>
                      </a:r>
                    </a:p>
                    <a:p>
                      <a:pPr indent="0" algn="ctr">
                        <a:buNone/>
                      </a:pPr>
                      <a:r>
                        <a:rPr 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rPr>
                        <a:t>不均衡性，</a:t>
                      </a:r>
                    </a:p>
                    <a:p>
                      <a:pPr indent="0" algn="ctr">
                        <a:buNone/>
                      </a:pPr>
                      <a:r>
                        <a:rPr 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rPr>
                        <a:t>资源的不合理利用，人口的快速增长</a:t>
                      </a:r>
                      <a:endParaRPr lang="en-US" alt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r h="943610">
                <a:tc>
                  <a:txBody>
                    <a:bodyPr/>
                    <a:lstStyle/>
                    <a:p>
                      <a:pPr indent="0" algn="ctr">
                        <a:buNone/>
                      </a:pPr>
                      <a:r>
                        <a:rPr lang="en-US" sz="2800" b="0">
                          <a:solidFill>
                            <a:srgbClr val="000000"/>
                          </a:solidFill>
                          <a:latin typeface="楷体" panose="02010609060101010101" pitchFamily="49" charset="-122"/>
                          <a:ea typeface="楷体" panose="02010609060101010101" pitchFamily="49" charset="-122"/>
                          <a:cs typeface="楷体" panose="02010609060101010101" pitchFamily="49" charset="-122"/>
                        </a:rPr>
                        <a:t>土地资源</a:t>
                      </a:r>
                      <a:r>
                        <a:rPr lang="en-US" sz="900" b="0">
                          <a:solidFill>
                            <a:srgbClr val="FFFFFF"/>
                          </a:solidFill>
                          <a:latin typeface="楷体" panose="02010609060101010101" pitchFamily="49" charset="-122"/>
                          <a:ea typeface="楷体" panose="02010609060101010101" pitchFamily="49" charset="-122"/>
                          <a:cs typeface="楷体" panose="02010609060101010101" pitchFamily="49" charset="-122"/>
                        </a:rPr>
                        <a:t>[</a:t>
                      </a:r>
                      <a:endParaRPr lang="en-US" altLang="en-US" sz="900" b="0">
                        <a:solidFill>
                          <a:srgbClr val="FFFFFF"/>
                        </a:solidFill>
                        <a:latin typeface="楷体" panose="02010609060101010101" pitchFamily="49" charset="-122"/>
                        <a:ea typeface="楷体" panose="02010609060101010101" pitchFamily="49" charset="-122"/>
                        <a:cs typeface="楷体" panose="02010609060101010101" pitchFamily="49"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buNone/>
                      </a:pPr>
                      <a:r>
                        <a:rPr lang="en-US" sz="2800" b="0">
                          <a:solidFill>
                            <a:srgbClr val="000000"/>
                          </a:solidFill>
                          <a:latin typeface="楷体" panose="02010609060101010101" pitchFamily="49" charset="-122"/>
                          <a:ea typeface="楷体" panose="02010609060101010101" pitchFamily="49" charset="-122"/>
                          <a:cs typeface="楷体" panose="02010609060101010101" pitchFamily="49" charset="-122"/>
                        </a:rPr>
                        <a:t>耕地减少和土地退化</a:t>
                      </a:r>
                      <a:r>
                        <a:rPr lang="en-US" sz="900" b="0">
                          <a:solidFill>
                            <a:srgbClr val="FFFFFF"/>
                          </a:solidFill>
                          <a:latin typeface="楷体" panose="02010609060101010101" pitchFamily="49" charset="-122"/>
                          <a:ea typeface="楷体" panose="02010609060101010101" pitchFamily="49" charset="-122"/>
                          <a:cs typeface="楷体" panose="02010609060101010101" pitchFamily="49" charset="-122"/>
                        </a:rPr>
                        <a:t>[</a:t>
                      </a:r>
                      <a:endParaRPr lang="en-US" altLang="en-US" sz="900" b="0">
                        <a:solidFill>
                          <a:srgbClr val="FFFFFF"/>
                        </a:solidFill>
                        <a:latin typeface="楷体" panose="02010609060101010101" pitchFamily="49" charset="-122"/>
                        <a:ea typeface="楷体" panose="02010609060101010101" pitchFamily="49" charset="-122"/>
                        <a:cs typeface="楷体" panose="02010609060101010101" pitchFamily="49"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buNone/>
                      </a:pPr>
                      <a:r>
                        <a:rPr 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rPr>
                        <a:t>过度利用和不合理利用</a:t>
                      </a:r>
                      <a:endParaRPr lang="en-US" alt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932815">
                <a:tc>
                  <a:txBody>
                    <a:bodyPr/>
                    <a:lstStyle/>
                    <a:p>
                      <a:pPr indent="0" algn="ctr">
                        <a:buNone/>
                      </a:pPr>
                      <a:r>
                        <a:rPr 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rPr>
                        <a:t>水资源</a:t>
                      </a:r>
                      <a:endParaRPr lang="en-US" alt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buNone/>
                      </a:pPr>
                      <a:r>
                        <a:rPr 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rPr>
                        <a:t>水资源紧张</a:t>
                      </a:r>
                      <a:endParaRPr lang="en-US" alt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buNone/>
                      </a:pPr>
                      <a:r>
                        <a:rPr 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rPr>
                        <a:t>过度开采和水污染</a:t>
                      </a:r>
                      <a:endParaRPr lang="en-US" altLang="en-US" sz="2800" b="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443" t="6329"/>
          <a:stretch>
            <a:fillRect/>
          </a:stretch>
        </p:blipFill>
        <p:spPr>
          <a:xfrm>
            <a:off x="635" y="-1905"/>
            <a:ext cx="9180830" cy="5129530"/>
          </a:xfrm>
          <a:prstGeom prst="rect">
            <a:avLst/>
          </a:prstGeom>
        </p:spPr>
      </p:pic>
      <p:sp>
        <p:nvSpPr>
          <p:cNvPr id="2" name="矩形 1"/>
          <p:cNvSpPr/>
          <p:nvPr/>
        </p:nvSpPr>
        <p:spPr>
          <a:xfrm>
            <a:off x="160655" y="84455"/>
            <a:ext cx="4058285" cy="521970"/>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just" defTabSz="914400">
              <a:lnSpc>
                <a:spcPct val="100000"/>
              </a:lnSpc>
            </a:pPr>
            <a:r>
              <a:rPr lang="en-US" altLang="zh-CN" sz="2800" b="1" kern="100" dirty="0">
                <a:solidFill>
                  <a:prstClr val="white"/>
                </a:solidFill>
                <a:latin typeface="微软雅黑" panose="020B0503020204020204" charset="-122"/>
                <a:cs typeface="Courier New" panose="02070309020205020404" pitchFamily="49" charset="0"/>
              </a:rPr>
              <a:t>1</a:t>
            </a:r>
            <a:r>
              <a:rPr lang="zh-CN" altLang="zh-CN" sz="2800" b="1" kern="100" dirty="0">
                <a:solidFill>
                  <a:prstClr val="white"/>
                </a:solidFill>
                <a:latin typeface="微软雅黑" panose="020B0503020204020204" charset="-122"/>
                <a:cs typeface="Times New Roman" panose="02020603050405020304" pitchFamily="18" charset="0"/>
              </a:rPr>
              <a:t>．化石燃料开发与利用</a:t>
            </a:r>
          </a:p>
        </p:txBody>
      </p:sp>
      <p:sp>
        <p:nvSpPr>
          <p:cNvPr id="17" name="矩形 16"/>
          <p:cNvSpPr/>
          <p:nvPr/>
        </p:nvSpPr>
        <p:spPr>
          <a:xfrm>
            <a:off x="160655" y="727075"/>
            <a:ext cx="8859520" cy="829945"/>
          </a:xfrm>
          <a:prstGeom prst="rect">
            <a:avLst/>
          </a:prstGeom>
          <a:solidFill>
            <a:schemeClr val="accent2">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pPr algn="just" defTabSz="914400">
              <a:lnSpc>
                <a:spcPct val="120000"/>
              </a:lnSpc>
            </a:pPr>
            <a:r>
              <a:rPr lang="zh-CN" altLang="zh-CN" sz="2000" b="1" kern="100" dirty="0">
                <a:ln w="10160">
                  <a:noFill/>
                  <a:prstDash val="solid"/>
                </a:ln>
                <a:solidFill>
                  <a:srgbClr val="FFFFFF"/>
                </a:solidFill>
                <a:effectLst>
                  <a:outerShdw blurRad="38100" dist="22860" dir="5400000" algn="tl" rotWithShape="0">
                    <a:srgbClr val="000000">
                      <a:alpha val="30000"/>
                    </a:srgbClr>
                  </a:outerShdw>
                </a:effectLst>
                <a:latin typeface="微软雅黑" panose="020B0503020204020204" charset="-122"/>
                <a:cs typeface="Times New Roman" panose="02020603050405020304" pitchFamily="18" charset="0"/>
              </a:rPr>
              <a:t>化石燃料在开采、运输、存放、加工、利用过程中，都可能对环境产生较显著的不利影响。</a:t>
            </a:r>
          </a:p>
        </p:txBody>
      </p:sp>
      <p:grpSp>
        <p:nvGrpSpPr>
          <p:cNvPr id="96" name="组合 95"/>
          <p:cNvGrpSpPr/>
          <p:nvPr/>
        </p:nvGrpSpPr>
        <p:grpSpPr>
          <a:xfrm>
            <a:off x="367999" y="1677168"/>
            <a:ext cx="8096963" cy="2801073"/>
            <a:chOff x="774510" y="2855585"/>
            <a:chExt cx="10826087" cy="3743835"/>
          </a:xfrm>
        </p:grpSpPr>
        <p:grpSp>
          <p:nvGrpSpPr>
            <p:cNvPr id="24" name="组合 23"/>
            <p:cNvGrpSpPr/>
            <p:nvPr/>
          </p:nvGrpSpPr>
          <p:grpSpPr>
            <a:xfrm>
              <a:off x="775648" y="3277451"/>
              <a:ext cx="2890947" cy="1004764"/>
              <a:chOff x="3887497" y="1897632"/>
              <a:chExt cx="2890947" cy="1004764"/>
            </a:xfrm>
          </p:grpSpPr>
          <p:sp>
            <p:nvSpPr>
              <p:cNvPr id="45" name="圆角矩形 44"/>
              <p:cNvSpPr/>
              <p:nvPr/>
            </p:nvSpPr>
            <p:spPr>
              <a:xfrm>
                <a:off x="3887498" y="1910584"/>
                <a:ext cx="2868304" cy="991812"/>
              </a:xfrm>
              <a:prstGeom prst="roundRect">
                <a:avLst>
                  <a:gd name="adj" fmla="val 94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46" name="矩形 45"/>
              <p:cNvSpPr/>
              <p:nvPr/>
            </p:nvSpPr>
            <p:spPr>
              <a:xfrm>
                <a:off x="3887497" y="1897632"/>
                <a:ext cx="2890947" cy="985367"/>
              </a:xfrm>
              <a:prstGeom prst="rect">
                <a:avLst/>
              </a:prstGeom>
            </p:spPr>
            <p:txBody>
              <a:bodyPr wrap="square">
                <a:spAutoFit/>
              </a:bodyPr>
              <a:lstStyle/>
              <a:p>
                <a:pPr defTabSz="914400"/>
                <a:r>
                  <a:rPr lang="zh-CN" altLang="en-US" sz="2095" b="1" dirty="0" smtClean="0">
                    <a:solidFill>
                      <a:prstClr val="white"/>
                    </a:solidFill>
                    <a:cs typeface="+mn-ea"/>
                    <a:sym typeface="+mn-lt"/>
                  </a:rPr>
                  <a:t>世界能源消费中，煤炭的比重高</a:t>
                </a:r>
              </a:p>
            </p:txBody>
          </p:sp>
        </p:grpSp>
        <p:grpSp>
          <p:nvGrpSpPr>
            <p:cNvPr id="53" name="组合 52"/>
            <p:cNvGrpSpPr/>
            <p:nvPr/>
          </p:nvGrpSpPr>
          <p:grpSpPr>
            <a:xfrm>
              <a:off x="774510" y="4955631"/>
              <a:ext cx="2868306" cy="1417367"/>
              <a:chOff x="3887496" y="1897632"/>
              <a:chExt cx="2868306" cy="1417367"/>
            </a:xfrm>
          </p:grpSpPr>
          <p:sp>
            <p:nvSpPr>
              <p:cNvPr id="54" name="圆角矩形 53"/>
              <p:cNvSpPr/>
              <p:nvPr/>
            </p:nvSpPr>
            <p:spPr>
              <a:xfrm>
                <a:off x="3887498" y="1910583"/>
                <a:ext cx="2868304" cy="1372043"/>
              </a:xfrm>
              <a:prstGeom prst="roundRect">
                <a:avLst>
                  <a:gd name="adj" fmla="val 94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55" name="矩形 54"/>
              <p:cNvSpPr/>
              <p:nvPr/>
            </p:nvSpPr>
            <p:spPr>
              <a:xfrm>
                <a:off x="3887496" y="1897632"/>
                <a:ext cx="2868305" cy="1417367"/>
              </a:xfrm>
              <a:prstGeom prst="rect">
                <a:avLst/>
              </a:prstGeom>
            </p:spPr>
            <p:txBody>
              <a:bodyPr wrap="square">
                <a:spAutoFit/>
              </a:bodyPr>
              <a:lstStyle/>
              <a:p>
                <a:pPr defTabSz="914400"/>
                <a:r>
                  <a:rPr lang="zh-CN" altLang="en-US" sz="2095" b="1" dirty="0" smtClean="0">
                    <a:solidFill>
                      <a:prstClr val="white"/>
                    </a:solidFill>
                    <a:cs typeface="+mn-ea"/>
                    <a:sym typeface="+mn-lt"/>
                  </a:rPr>
                  <a:t>煤炭开采利用过程中，措施不适当</a:t>
                </a:r>
              </a:p>
            </p:txBody>
          </p:sp>
        </p:grpSp>
        <p:grpSp>
          <p:nvGrpSpPr>
            <p:cNvPr id="56" name="组合 55"/>
            <p:cNvGrpSpPr/>
            <p:nvPr/>
          </p:nvGrpSpPr>
          <p:grpSpPr>
            <a:xfrm>
              <a:off x="4281017" y="3169817"/>
              <a:ext cx="1120720" cy="3170806"/>
              <a:chOff x="4391801" y="1877476"/>
              <a:chExt cx="1120720" cy="2066892"/>
            </a:xfrm>
          </p:grpSpPr>
          <p:sp>
            <p:nvSpPr>
              <p:cNvPr id="57" name="圆角矩形 56"/>
              <p:cNvSpPr/>
              <p:nvPr/>
            </p:nvSpPr>
            <p:spPr>
              <a:xfrm>
                <a:off x="4391801" y="1877476"/>
                <a:ext cx="1035434" cy="2066892"/>
              </a:xfrm>
              <a:prstGeom prst="roundRect">
                <a:avLst>
                  <a:gd name="adj" fmla="val 94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58" name="矩形 57"/>
              <p:cNvSpPr/>
              <p:nvPr/>
            </p:nvSpPr>
            <p:spPr>
              <a:xfrm>
                <a:off x="4391801" y="2135286"/>
                <a:ext cx="1120720" cy="1487111"/>
              </a:xfrm>
              <a:prstGeom prst="rect">
                <a:avLst/>
              </a:prstGeom>
            </p:spPr>
            <p:txBody>
              <a:bodyPr wrap="square">
                <a:spAutoFit/>
              </a:bodyPr>
              <a:lstStyle/>
              <a:p>
                <a:pPr defTabSz="914400"/>
                <a:r>
                  <a:rPr lang="zh-CN" altLang="en-US" sz="2095" b="1" dirty="0" smtClean="0">
                    <a:solidFill>
                      <a:prstClr val="white"/>
                    </a:solidFill>
                    <a:cs typeface="+mn-ea"/>
                    <a:sym typeface="+mn-lt"/>
                  </a:rPr>
                  <a:t>对环境造成的不良影响</a:t>
                </a:r>
              </a:p>
            </p:txBody>
          </p:sp>
        </p:grpSp>
        <p:grpSp>
          <p:nvGrpSpPr>
            <p:cNvPr id="59" name="组合 58"/>
            <p:cNvGrpSpPr/>
            <p:nvPr/>
          </p:nvGrpSpPr>
          <p:grpSpPr>
            <a:xfrm>
              <a:off x="7312733" y="2855585"/>
              <a:ext cx="4287864" cy="1417368"/>
              <a:chOff x="4391801" y="1697599"/>
              <a:chExt cx="4287864" cy="1417368"/>
            </a:xfrm>
          </p:grpSpPr>
          <p:sp>
            <p:nvSpPr>
              <p:cNvPr id="60" name="圆角矩形 59"/>
              <p:cNvSpPr/>
              <p:nvPr/>
            </p:nvSpPr>
            <p:spPr>
              <a:xfrm>
                <a:off x="4391801" y="1697599"/>
                <a:ext cx="4137738" cy="1384996"/>
              </a:xfrm>
              <a:prstGeom prst="roundRect">
                <a:avLst>
                  <a:gd name="adj" fmla="val 94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61" name="矩形 60"/>
              <p:cNvSpPr/>
              <p:nvPr/>
            </p:nvSpPr>
            <p:spPr>
              <a:xfrm>
                <a:off x="4468044" y="1697600"/>
                <a:ext cx="4211621" cy="1417367"/>
              </a:xfrm>
              <a:prstGeom prst="rect">
                <a:avLst/>
              </a:prstGeom>
            </p:spPr>
            <p:txBody>
              <a:bodyPr wrap="square">
                <a:spAutoFit/>
              </a:bodyPr>
              <a:lstStyle/>
              <a:p>
                <a:pPr defTabSz="914400"/>
                <a:r>
                  <a:rPr lang="zh-CN" altLang="en-US" sz="2095" b="1" dirty="0" smtClean="0">
                    <a:solidFill>
                      <a:prstClr val="white"/>
                    </a:solidFill>
                    <a:cs typeface="+mn-ea"/>
                    <a:sym typeface="+mn-lt"/>
                  </a:rPr>
                  <a:t>破坏地表；煤炭堆放要占地；矿山排水会造成水土环境污染。</a:t>
                </a:r>
              </a:p>
            </p:txBody>
          </p:sp>
        </p:grpSp>
        <p:grpSp>
          <p:nvGrpSpPr>
            <p:cNvPr id="62" name="组合 61"/>
            <p:cNvGrpSpPr/>
            <p:nvPr/>
          </p:nvGrpSpPr>
          <p:grpSpPr>
            <a:xfrm>
              <a:off x="7312733" y="4453411"/>
              <a:ext cx="4287864" cy="985368"/>
              <a:chOff x="4391801" y="1697599"/>
              <a:chExt cx="4287864" cy="985368"/>
            </a:xfrm>
          </p:grpSpPr>
          <p:sp>
            <p:nvSpPr>
              <p:cNvPr id="63" name="圆角矩形 62"/>
              <p:cNvSpPr/>
              <p:nvPr/>
            </p:nvSpPr>
            <p:spPr>
              <a:xfrm>
                <a:off x="4391801" y="1697599"/>
                <a:ext cx="4137738" cy="954108"/>
              </a:xfrm>
              <a:prstGeom prst="roundRect">
                <a:avLst>
                  <a:gd name="adj" fmla="val 94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64" name="矩形 63"/>
              <p:cNvSpPr/>
              <p:nvPr/>
            </p:nvSpPr>
            <p:spPr>
              <a:xfrm>
                <a:off x="4468044" y="1697600"/>
                <a:ext cx="4211621" cy="985367"/>
              </a:xfrm>
              <a:prstGeom prst="rect">
                <a:avLst/>
              </a:prstGeom>
            </p:spPr>
            <p:txBody>
              <a:bodyPr wrap="square">
                <a:spAutoFit/>
              </a:bodyPr>
              <a:lstStyle/>
              <a:p>
                <a:pPr defTabSz="914400"/>
                <a:r>
                  <a:rPr lang="zh-CN" altLang="en-US" sz="2095" b="1" dirty="0" smtClean="0">
                    <a:solidFill>
                      <a:prstClr val="white"/>
                    </a:solidFill>
                    <a:cs typeface="+mn-ea"/>
                    <a:sym typeface="+mn-lt"/>
                  </a:rPr>
                  <a:t>运输过程中会造成污染空气和土壤</a:t>
                </a:r>
              </a:p>
            </p:txBody>
          </p:sp>
        </p:grpSp>
        <p:grpSp>
          <p:nvGrpSpPr>
            <p:cNvPr id="65" name="组合 64"/>
            <p:cNvGrpSpPr/>
            <p:nvPr/>
          </p:nvGrpSpPr>
          <p:grpSpPr>
            <a:xfrm>
              <a:off x="7312733" y="5614052"/>
              <a:ext cx="4287864" cy="985368"/>
              <a:chOff x="4391801" y="1697599"/>
              <a:chExt cx="4287864" cy="985368"/>
            </a:xfrm>
          </p:grpSpPr>
          <p:sp>
            <p:nvSpPr>
              <p:cNvPr id="66" name="圆角矩形 65"/>
              <p:cNvSpPr/>
              <p:nvPr/>
            </p:nvSpPr>
            <p:spPr>
              <a:xfrm>
                <a:off x="4391801" y="1697599"/>
                <a:ext cx="4137738" cy="954108"/>
              </a:xfrm>
              <a:prstGeom prst="roundRect">
                <a:avLst>
                  <a:gd name="adj" fmla="val 94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67" name="矩形 66"/>
              <p:cNvSpPr/>
              <p:nvPr/>
            </p:nvSpPr>
            <p:spPr>
              <a:xfrm>
                <a:off x="4468044" y="1697600"/>
                <a:ext cx="4211621" cy="985367"/>
              </a:xfrm>
              <a:prstGeom prst="rect">
                <a:avLst/>
              </a:prstGeom>
            </p:spPr>
            <p:txBody>
              <a:bodyPr wrap="square">
                <a:spAutoFit/>
              </a:bodyPr>
              <a:lstStyle/>
              <a:p>
                <a:pPr defTabSz="914400"/>
                <a:r>
                  <a:rPr lang="zh-CN" altLang="en-US" sz="2095" b="1" dirty="0" smtClean="0">
                    <a:solidFill>
                      <a:prstClr val="white"/>
                    </a:solidFill>
                    <a:cs typeface="+mn-ea"/>
                    <a:sym typeface="+mn-lt"/>
                  </a:rPr>
                  <a:t>燃烧会释放</a:t>
                </a:r>
                <a:r>
                  <a:rPr lang="en-US" altLang="zh-CN" sz="2095" b="1" dirty="0" smtClean="0">
                    <a:solidFill>
                      <a:prstClr val="white"/>
                    </a:solidFill>
                    <a:cs typeface="+mn-ea"/>
                    <a:sym typeface="+mn-lt"/>
                  </a:rPr>
                  <a:t>CO2</a:t>
                </a:r>
                <a:r>
                  <a:rPr lang="zh-CN" altLang="en-US" sz="2095" b="1" dirty="0" smtClean="0">
                    <a:solidFill>
                      <a:prstClr val="white"/>
                    </a:solidFill>
                    <a:cs typeface="+mn-ea"/>
                    <a:sym typeface="+mn-lt"/>
                  </a:rPr>
                  <a:t>和粉尘，导致环境污染、气候变暖</a:t>
                </a:r>
                <a:endParaRPr lang="zh-CN" altLang="en-US" sz="2095" b="1" dirty="0">
                  <a:solidFill>
                    <a:prstClr val="white"/>
                  </a:solidFill>
                  <a:cs typeface="+mn-ea"/>
                  <a:sym typeface="+mn-lt"/>
                </a:endParaRPr>
              </a:p>
            </p:txBody>
          </p:sp>
        </p:grpSp>
        <p:cxnSp>
          <p:nvCxnSpPr>
            <p:cNvPr id="69" name="肘形连接符 68"/>
            <p:cNvCxnSpPr/>
            <p:nvPr/>
          </p:nvCxnSpPr>
          <p:spPr>
            <a:xfrm>
              <a:off x="3666589" y="3922761"/>
              <a:ext cx="614428" cy="510256"/>
            </a:xfrm>
            <a:prstGeom prst="bentConnector3">
              <a:avLst>
                <a:gd name="adj1" fmla="val 50000"/>
              </a:avLst>
            </a:prstGeom>
            <a:ln>
              <a:solidFill>
                <a:srgbClr val="A5A5A5"/>
              </a:solidFill>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54" idx="3"/>
            </p:cNvCxnSpPr>
            <p:nvPr/>
          </p:nvCxnSpPr>
          <p:spPr>
            <a:xfrm flipV="1">
              <a:off x="3642816" y="4445968"/>
              <a:ext cx="344152" cy="1208636"/>
            </a:xfrm>
            <a:prstGeom prst="bentConnector2">
              <a:avLst/>
            </a:prstGeom>
            <a:ln>
              <a:solidFill>
                <a:srgbClr val="A5A5A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316451" y="3672618"/>
              <a:ext cx="1996282" cy="0"/>
            </a:xfrm>
            <a:prstGeom prst="line">
              <a:avLst/>
            </a:prstGeom>
            <a:ln>
              <a:solidFill>
                <a:srgbClr val="A5A5A5"/>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5316451" y="4856288"/>
              <a:ext cx="1996282" cy="0"/>
            </a:xfrm>
            <a:prstGeom prst="line">
              <a:avLst/>
            </a:prstGeom>
            <a:ln>
              <a:solidFill>
                <a:srgbClr val="A5A5A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316451" y="6039958"/>
              <a:ext cx="1996282" cy="0"/>
            </a:xfrm>
            <a:prstGeom prst="line">
              <a:avLst/>
            </a:prstGeom>
            <a:ln>
              <a:solidFill>
                <a:srgbClr val="A5A5A5"/>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5789498" y="3163770"/>
              <a:ext cx="1035434" cy="566098"/>
              <a:chOff x="5868559" y="2979918"/>
              <a:chExt cx="1035434" cy="566098"/>
            </a:xfrm>
          </p:grpSpPr>
          <p:sp>
            <p:nvSpPr>
              <p:cNvPr id="88" name="圆角矩形 87"/>
              <p:cNvSpPr/>
              <p:nvPr/>
            </p:nvSpPr>
            <p:spPr>
              <a:xfrm>
                <a:off x="5868559" y="3039148"/>
                <a:ext cx="1035434" cy="430070"/>
              </a:xfrm>
              <a:prstGeom prst="roundRect">
                <a:avLst>
                  <a:gd name="adj" fmla="val 94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87" name="矩形 86"/>
              <p:cNvSpPr/>
              <p:nvPr/>
            </p:nvSpPr>
            <p:spPr>
              <a:xfrm>
                <a:off x="5947346" y="2979918"/>
                <a:ext cx="877859" cy="566098"/>
              </a:xfrm>
              <a:prstGeom prst="rect">
                <a:avLst/>
              </a:prstGeom>
            </p:spPr>
            <p:txBody>
              <a:bodyPr wrap="square">
                <a:spAutoFit/>
              </a:bodyPr>
              <a:lstStyle/>
              <a:p>
                <a:pPr algn="just" defTabSz="914400">
                  <a:lnSpc>
                    <a:spcPct val="120000"/>
                  </a:lnSpc>
                </a:pPr>
                <a:r>
                  <a:rPr lang="zh-CN" altLang="en-US" sz="1795" b="1" kern="100" dirty="0" smtClean="0">
                    <a:solidFill>
                      <a:prstClr val="white"/>
                    </a:solidFill>
                    <a:latin typeface="微软雅黑" panose="020B0503020204020204" charset="-122"/>
                    <a:cs typeface="Times New Roman" panose="02020603050405020304" pitchFamily="18" charset="0"/>
                  </a:rPr>
                  <a:t>开采</a:t>
                </a:r>
              </a:p>
            </p:txBody>
          </p:sp>
        </p:grpSp>
        <p:grpSp>
          <p:nvGrpSpPr>
            <p:cNvPr id="90" name="组合 89"/>
            <p:cNvGrpSpPr/>
            <p:nvPr/>
          </p:nvGrpSpPr>
          <p:grpSpPr>
            <a:xfrm>
              <a:off x="5844644" y="4355654"/>
              <a:ext cx="1035434" cy="566098"/>
              <a:chOff x="5868559" y="2979918"/>
              <a:chExt cx="1035434" cy="566098"/>
            </a:xfrm>
          </p:grpSpPr>
          <p:sp>
            <p:nvSpPr>
              <p:cNvPr id="91" name="圆角矩形 90"/>
              <p:cNvSpPr/>
              <p:nvPr/>
            </p:nvSpPr>
            <p:spPr>
              <a:xfrm>
                <a:off x="5868559" y="3039148"/>
                <a:ext cx="1035434" cy="430070"/>
              </a:xfrm>
              <a:prstGeom prst="roundRect">
                <a:avLst>
                  <a:gd name="adj" fmla="val 94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92" name="矩形 91"/>
              <p:cNvSpPr/>
              <p:nvPr/>
            </p:nvSpPr>
            <p:spPr>
              <a:xfrm>
                <a:off x="5947346" y="2979918"/>
                <a:ext cx="877859" cy="566098"/>
              </a:xfrm>
              <a:prstGeom prst="rect">
                <a:avLst/>
              </a:prstGeom>
            </p:spPr>
            <p:txBody>
              <a:bodyPr wrap="square">
                <a:spAutoFit/>
              </a:bodyPr>
              <a:lstStyle/>
              <a:p>
                <a:pPr algn="just" defTabSz="914400">
                  <a:lnSpc>
                    <a:spcPct val="120000"/>
                  </a:lnSpc>
                </a:pPr>
                <a:r>
                  <a:rPr lang="zh-CN" altLang="en-US" sz="1795" b="1" kern="100" dirty="0" smtClean="0">
                    <a:solidFill>
                      <a:prstClr val="white"/>
                    </a:solidFill>
                    <a:latin typeface="微软雅黑" panose="020B0503020204020204" charset="-122"/>
                    <a:cs typeface="Times New Roman" panose="02020603050405020304" pitchFamily="18" charset="0"/>
                  </a:rPr>
                  <a:t>运输</a:t>
                </a:r>
              </a:p>
            </p:txBody>
          </p:sp>
        </p:grpSp>
        <p:grpSp>
          <p:nvGrpSpPr>
            <p:cNvPr id="93" name="组合 92"/>
            <p:cNvGrpSpPr/>
            <p:nvPr/>
          </p:nvGrpSpPr>
          <p:grpSpPr>
            <a:xfrm>
              <a:off x="5789497" y="5536646"/>
              <a:ext cx="1035434" cy="566098"/>
              <a:chOff x="5868559" y="2979918"/>
              <a:chExt cx="1035434" cy="566098"/>
            </a:xfrm>
          </p:grpSpPr>
          <p:sp>
            <p:nvSpPr>
              <p:cNvPr id="94" name="圆角矩形 93"/>
              <p:cNvSpPr/>
              <p:nvPr/>
            </p:nvSpPr>
            <p:spPr>
              <a:xfrm>
                <a:off x="5868559" y="3039148"/>
                <a:ext cx="1035434" cy="430070"/>
              </a:xfrm>
              <a:prstGeom prst="roundRect">
                <a:avLst>
                  <a:gd name="adj" fmla="val 94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95" name="矩形 94"/>
              <p:cNvSpPr/>
              <p:nvPr/>
            </p:nvSpPr>
            <p:spPr>
              <a:xfrm>
                <a:off x="5947346" y="2979918"/>
                <a:ext cx="877859" cy="566098"/>
              </a:xfrm>
              <a:prstGeom prst="rect">
                <a:avLst/>
              </a:prstGeom>
            </p:spPr>
            <p:txBody>
              <a:bodyPr wrap="square">
                <a:spAutoFit/>
              </a:bodyPr>
              <a:lstStyle/>
              <a:p>
                <a:pPr algn="just" defTabSz="914400">
                  <a:lnSpc>
                    <a:spcPct val="120000"/>
                  </a:lnSpc>
                </a:pPr>
                <a:r>
                  <a:rPr lang="zh-CN" altLang="en-US" sz="1795" b="1" kern="100" dirty="0" smtClean="0">
                    <a:solidFill>
                      <a:prstClr val="white"/>
                    </a:solidFill>
                    <a:latin typeface="微软雅黑" panose="020B0503020204020204" charset="-122"/>
                    <a:cs typeface="Times New Roman" panose="02020603050405020304" pitchFamily="18" charset="0"/>
                  </a:rPr>
                  <a:t>利用</a:t>
                </a: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wipe(left)">
                                      <p:cBhvr>
                                        <p:cTn id="1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42585" y="1717989"/>
            <a:ext cx="8032719" cy="2723515"/>
            <a:chOff x="762000" y="2130730"/>
            <a:chExt cx="10740189" cy="3640174"/>
          </a:xfrm>
        </p:grpSpPr>
        <p:cxnSp>
          <p:nvCxnSpPr>
            <p:cNvPr id="14" name="直接连接符 13"/>
            <p:cNvCxnSpPr/>
            <p:nvPr/>
          </p:nvCxnSpPr>
          <p:spPr>
            <a:xfrm>
              <a:off x="762000" y="4046538"/>
              <a:ext cx="10740189" cy="0"/>
            </a:xfrm>
            <a:prstGeom prst="line">
              <a:avLst/>
            </a:prstGeom>
          </p:spPr>
          <p:style>
            <a:lnRef idx="3">
              <a:schemeClr val="dk1"/>
            </a:lnRef>
            <a:fillRef idx="0">
              <a:schemeClr val="dk1"/>
            </a:fillRef>
            <a:effectRef idx="2">
              <a:schemeClr val="dk1"/>
            </a:effectRef>
            <a:fontRef idx="minor">
              <a:schemeClr val="tx1"/>
            </a:fontRef>
          </p:style>
        </p:cxnSp>
        <p:sp>
          <p:nvSpPr>
            <p:cNvPr id="46" name="矩形 45"/>
            <p:cNvSpPr/>
            <p:nvPr/>
          </p:nvSpPr>
          <p:spPr>
            <a:xfrm>
              <a:off x="1870076" y="3643313"/>
              <a:ext cx="812800" cy="4032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a:defRPr/>
              </a:pPr>
              <a:r>
                <a:rPr lang="en-US" altLang="zh-CN" sz="2095" b="1" dirty="0" smtClean="0">
                  <a:solidFill>
                    <a:srgbClr val="FFFF00"/>
                  </a:solidFill>
                  <a:latin typeface="Arial Black" panose="020B0A04020102020204" pitchFamily="34" charset="0"/>
                  <a:ea typeface="Verdana" panose="020B0604030504040204" charset="0"/>
                  <a:cs typeface="Verdana" panose="020B0604030504040204" charset="0"/>
                </a:rPr>
                <a:t>1</a:t>
              </a:r>
            </a:p>
          </p:txBody>
        </p:sp>
        <p:sp>
          <p:nvSpPr>
            <p:cNvPr id="47" name="矩形 46"/>
            <p:cNvSpPr/>
            <p:nvPr/>
          </p:nvSpPr>
          <p:spPr>
            <a:xfrm>
              <a:off x="5683792" y="3639972"/>
              <a:ext cx="812800" cy="4032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a:defRPr/>
              </a:pPr>
              <a:r>
                <a:rPr lang="en-US" altLang="zh-CN" sz="2095" b="1" dirty="0" smtClean="0">
                  <a:solidFill>
                    <a:srgbClr val="FFFF00"/>
                  </a:solidFill>
                  <a:latin typeface="Arial Black" panose="020B0A04020102020204" pitchFamily="34" charset="0"/>
                  <a:ea typeface="Verdana" panose="020B0604030504040204" charset="0"/>
                  <a:cs typeface="Verdana" panose="020B0604030504040204" charset="0"/>
                </a:rPr>
                <a:t>3</a:t>
              </a:r>
            </a:p>
          </p:txBody>
        </p:sp>
        <p:sp>
          <p:nvSpPr>
            <p:cNvPr id="48" name="矩形 47"/>
            <p:cNvSpPr/>
            <p:nvPr/>
          </p:nvSpPr>
          <p:spPr>
            <a:xfrm>
              <a:off x="9497509" y="3640138"/>
              <a:ext cx="812800" cy="4032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a:defRPr/>
              </a:pPr>
              <a:r>
                <a:rPr lang="en-US" altLang="zh-CN" sz="2095" b="1" dirty="0" smtClean="0">
                  <a:solidFill>
                    <a:srgbClr val="FFFF00"/>
                  </a:solidFill>
                  <a:latin typeface="Arial Black" panose="020B0A04020102020204" pitchFamily="34" charset="0"/>
                  <a:ea typeface="Verdana" panose="020B0604030504040204" charset="0"/>
                  <a:cs typeface="Verdana" panose="020B0604030504040204" charset="0"/>
                </a:rPr>
                <a:t>5</a:t>
              </a:r>
            </a:p>
          </p:txBody>
        </p:sp>
        <p:sp>
          <p:nvSpPr>
            <p:cNvPr id="49" name="矩形 48"/>
            <p:cNvSpPr/>
            <p:nvPr/>
          </p:nvSpPr>
          <p:spPr>
            <a:xfrm>
              <a:off x="3771603" y="4062501"/>
              <a:ext cx="812800" cy="4016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914400">
                <a:defRPr/>
              </a:pPr>
              <a:r>
                <a:rPr lang="en-US" altLang="zh-CN" sz="2095" b="1" dirty="0" smtClean="0">
                  <a:solidFill>
                    <a:srgbClr val="FFFF00"/>
                  </a:solidFill>
                  <a:latin typeface="Arial Black" panose="020B0A04020102020204" pitchFamily="34" charset="0"/>
                  <a:ea typeface="Verdana" panose="020B0604030504040204" charset="0"/>
                  <a:cs typeface="Verdana" panose="020B0604030504040204" charset="0"/>
                  <a:sym typeface="+mn-ea"/>
                </a:rPr>
                <a:t>2</a:t>
              </a:r>
            </a:p>
          </p:txBody>
        </p:sp>
        <p:sp>
          <p:nvSpPr>
            <p:cNvPr id="50" name="矩形 49"/>
            <p:cNvSpPr/>
            <p:nvPr/>
          </p:nvSpPr>
          <p:spPr>
            <a:xfrm>
              <a:off x="7590650" y="4062502"/>
              <a:ext cx="812800" cy="4016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a:defRPr/>
              </a:pPr>
              <a:r>
                <a:rPr lang="en-US" altLang="zh-CN" sz="2095" b="1" dirty="0" smtClean="0">
                  <a:solidFill>
                    <a:srgbClr val="FFFF00"/>
                  </a:solidFill>
                  <a:latin typeface="Arial Black" panose="020B0A04020102020204" pitchFamily="34" charset="0"/>
                  <a:ea typeface="Verdana" panose="020B0604030504040204" charset="0"/>
                  <a:cs typeface="Verdana" panose="020B0604030504040204" charset="0"/>
                </a:rPr>
                <a:t>4</a:t>
              </a:r>
            </a:p>
          </p:txBody>
        </p:sp>
        <p:sp>
          <p:nvSpPr>
            <p:cNvPr id="51" name="文本框 50"/>
            <p:cNvSpPr txBox="1"/>
            <p:nvPr/>
          </p:nvSpPr>
          <p:spPr>
            <a:xfrm>
              <a:off x="1065104" y="2130730"/>
              <a:ext cx="2423132" cy="1496299"/>
            </a:xfrm>
            <a:prstGeom prst="rect">
              <a:avLst/>
            </a:prstGeom>
            <a:noFill/>
          </p:spPr>
          <p:txBody>
            <a:bodyPr lIns="0" tIns="0" rIns="0" bIns="0" anchor="b"/>
            <a:lstStyle/>
            <a:p>
              <a:pPr algn="ctr" defTabSz="914400">
                <a:buClr>
                  <a:prstClr val="white">
                    <a:lumMod val="75000"/>
                  </a:prstClr>
                </a:buClr>
                <a:defRPr/>
              </a:pPr>
              <a:r>
                <a:rPr lang="zh-CN" altLang="en-US" sz="2000" b="1" dirty="0" smtClean="0">
                  <a:solidFill>
                    <a:prstClr val="black"/>
                  </a:solidFill>
                  <a:latin typeface="微软雅黑" panose="020B0503020204020204" charset="-122"/>
                </a:rPr>
                <a:t>提高资源的利用率和利用水平，减少生产过程对资源的严重耗损</a:t>
              </a:r>
            </a:p>
          </p:txBody>
        </p:sp>
        <p:sp>
          <p:nvSpPr>
            <p:cNvPr id="52" name="文本框 51"/>
            <p:cNvSpPr txBox="1"/>
            <p:nvPr/>
          </p:nvSpPr>
          <p:spPr>
            <a:xfrm>
              <a:off x="4878947" y="2337818"/>
              <a:ext cx="2500394" cy="1289210"/>
            </a:xfrm>
            <a:prstGeom prst="rect">
              <a:avLst/>
            </a:prstGeom>
            <a:noFill/>
          </p:spPr>
          <p:txBody>
            <a:bodyPr lIns="0" tIns="0" rIns="0" bIns="0" anchor="b"/>
            <a:lstStyle/>
            <a:p>
              <a:pPr algn="ctr" defTabSz="914400">
                <a:buClr>
                  <a:prstClr val="white">
                    <a:lumMod val="75000"/>
                  </a:prstClr>
                </a:buClr>
                <a:defRPr/>
              </a:pPr>
              <a:r>
                <a:rPr lang="zh-CN" altLang="en-US" sz="2000" b="1" dirty="0" smtClean="0">
                  <a:solidFill>
                    <a:prstClr val="black"/>
                  </a:solidFill>
                  <a:latin typeface="微软雅黑" panose="020B0503020204020204" charset="-122"/>
                </a:rPr>
                <a:t>在矿区合理利用耕地，保护土地，防止生态破坏</a:t>
              </a:r>
            </a:p>
          </p:txBody>
        </p:sp>
        <p:sp>
          <p:nvSpPr>
            <p:cNvPr id="53" name="文本框 52"/>
            <p:cNvSpPr txBox="1"/>
            <p:nvPr/>
          </p:nvSpPr>
          <p:spPr>
            <a:xfrm>
              <a:off x="8794674" y="2798675"/>
              <a:ext cx="2218516" cy="828354"/>
            </a:xfrm>
            <a:prstGeom prst="rect">
              <a:avLst/>
            </a:prstGeom>
            <a:noFill/>
          </p:spPr>
          <p:txBody>
            <a:bodyPr lIns="0" tIns="0" rIns="0" bIns="0" anchor="b"/>
            <a:lstStyle/>
            <a:p>
              <a:pPr algn="ctr" defTabSz="914400">
                <a:buClr>
                  <a:prstClr val="white">
                    <a:lumMod val="75000"/>
                  </a:prstClr>
                </a:buClr>
                <a:defRPr/>
              </a:pPr>
              <a:r>
                <a:rPr lang="zh-CN" altLang="en-US" sz="2000" b="1" dirty="0" smtClean="0">
                  <a:solidFill>
                    <a:prstClr val="black"/>
                  </a:solidFill>
                  <a:latin typeface="微软雅黑" panose="020B0503020204020204" charset="-122"/>
                </a:rPr>
                <a:t>使用清洁能源，减少环境污染</a:t>
              </a:r>
            </a:p>
          </p:txBody>
        </p:sp>
        <p:sp>
          <p:nvSpPr>
            <p:cNvPr id="54" name="文本框 53"/>
            <p:cNvSpPr txBox="1"/>
            <p:nvPr/>
          </p:nvSpPr>
          <p:spPr>
            <a:xfrm>
              <a:off x="3048438" y="4463870"/>
              <a:ext cx="2132764" cy="670491"/>
            </a:xfrm>
            <a:prstGeom prst="rect">
              <a:avLst/>
            </a:prstGeom>
            <a:noFill/>
          </p:spPr>
          <p:txBody>
            <a:bodyPr lIns="0" tIns="0" rIns="0" bIns="0"/>
            <a:lstStyle/>
            <a:p>
              <a:pPr algn="ctr" defTabSz="914400">
                <a:lnSpc>
                  <a:spcPct val="130000"/>
                </a:lnSpc>
                <a:buClr>
                  <a:prstClr val="white">
                    <a:lumMod val="75000"/>
                  </a:prstClr>
                </a:buClr>
                <a:defRPr/>
              </a:pPr>
              <a:r>
                <a:rPr lang="zh-CN" altLang="en-US" sz="2000" b="1" dirty="0" smtClean="0">
                  <a:solidFill>
                    <a:prstClr val="black"/>
                  </a:solidFill>
                  <a:latin typeface="微软雅黑" panose="020B0503020204020204" charset="-122"/>
                </a:rPr>
                <a:t>防止环境污染</a:t>
              </a:r>
            </a:p>
          </p:txBody>
        </p:sp>
        <p:sp>
          <p:nvSpPr>
            <p:cNvPr id="55" name="文本框 54"/>
            <p:cNvSpPr txBox="1"/>
            <p:nvPr/>
          </p:nvSpPr>
          <p:spPr>
            <a:xfrm>
              <a:off x="6786717" y="4449442"/>
              <a:ext cx="2451999" cy="1321462"/>
            </a:xfrm>
            <a:prstGeom prst="rect">
              <a:avLst/>
            </a:prstGeom>
            <a:noFill/>
          </p:spPr>
          <p:txBody>
            <a:bodyPr lIns="0" tIns="0" rIns="0" bIns="0"/>
            <a:lstStyle/>
            <a:p>
              <a:pPr algn="ctr" defTabSz="914400">
                <a:buClr>
                  <a:prstClr val="white">
                    <a:lumMod val="75000"/>
                  </a:prstClr>
                </a:buClr>
                <a:defRPr/>
              </a:pPr>
              <a:r>
                <a:rPr lang="zh-CN" altLang="en-US" sz="2000" b="1" dirty="0" smtClean="0">
                  <a:solidFill>
                    <a:prstClr val="black"/>
                  </a:solidFill>
                  <a:latin typeface="微软雅黑" panose="020B0503020204020204" charset="-122"/>
                </a:rPr>
                <a:t>对化石燃料进行深加工和精加工，减少环境污染</a:t>
              </a:r>
            </a:p>
          </p:txBody>
        </p:sp>
      </p:grpSp>
      <p:sp>
        <p:nvSpPr>
          <p:cNvPr id="21" name="矩形 20"/>
          <p:cNvSpPr/>
          <p:nvPr/>
        </p:nvSpPr>
        <p:spPr>
          <a:xfrm>
            <a:off x="254739" y="734637"/>
            <a:ext cx="5735955" cy="521970"/>
          </a:xfrm>
          <a:prstGeom prst="rect">
            <a:avLst/>
          </a:prstGeom>
        </p:spPr>
        <p:txBody>
          <a:bodyPr wrap="none">
            <a:spAutoFit/>
          </a:bodyPr>
          <a:lstStyle/>
          <a:p>
            <a:pPr algn="just" defTabSz="914400">
              <a:lnSpc>
                <a:spcPct val="100000"/>
              </a:lnSpc>
            </a:pPr>
            <a:r>
              <a:rPr lang="en-US" altLang="zh-CN" sz="2800" b="1" kern="100" dirty="0" smtClean="0">
                <a:solidFill>
                  <a:prstClr val="black"/>
                </a:solidFill>
                <a:latin typeface="微软雅黑" panose="020B0503020204020204" charset="-122"/>
                <a:cs typeface="Courier New" panose="02070309020205020404" pitchFamily="49" charset="0"/>
              </a:rPr>
              <a:t>2</a:t>
            </a:r>
            <a:r>
              <a:rPr lang="zh-CN" altLang="zh-CN" sz="2800" b="1" kern="100" dirty="0" smtClean="0">
                <a:solidFill>
                  <a:prstClr val="black"/>
                </a:solidFill>
                <a:latin typeface="微软雅黑" panose="020B0503020204020204" charset="-122"/>
                <a:cs typeface="Times New Roman" panose="02020603050405020304" pitchFamily="18" charset="0"/>
              </a:rPr>
              <a:t>．</a:t>
            </a:r>
            <a:r>
              <a:rPr lang="zh-CN" altLang="zh-CN" sz="2800" b="1" kern="100" dirty="0">
                <a:solidFill>
                  <a:prstClr val="black"/>
                </a:solidFill>
                <a:latin typeface="微软雅黑" panose="020B0503020204020204" charset="-122"/>
                <a:cs typeface="Times New Roman" panose="02020603050405020304" pitchFamily="18" charset="0"/>
              </a:rPr>
              <a:t>化石燃料开发与</a:t>
            </a:r>
            <a:r>
              <a:rPr lang="zh-CN" altLang="zh-CN" sz="2800" b="1" kern="100" dirty="0" smtClean="0">
                <a:solidFill>
                  <a:prstClr val="black"/>
                </a:solidFill>
                <a:latin typeface="微软雅黑" panose="020B0503020204020204" charset="-122"/>
                <a:cs typeface="Times New Roman" panose="02020603050405020304" pitchFamily="18" charset="0"/>
              </a:rPr>
              <a:t>利用</a:t>
            </a:r>
            <a:r>
              <a:rPr lang="zh-CN" altLang="en-US" sz="2800" b="1" kern="100" dirty="0" smtClean="0">
                <a:solidFill>
                  <a:prstClr val="black"/>
                </a:solidFill>
                <a:latin typeface="微软雅黑" panose="020B0503020204020204" charset="-122"/>
                <a:cs typeface="Times New Roman" panose="02020603050405020304" pitchFamily="18" charset="0"/>
              </a:rPr>
              <a:t>的主要措施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2065" y="-3175"/>
            <a:ext cx="9161780" cy="5165725"/>
          </a:xfrm>
          <a:prstGeom prst="rect">
            <a:avLst/>
          </a:prstGeom>
        </p:spPr>
      </p:pic>
      <p:grpSp>
        <p:nvGrpSpPr>
          <p:cNvPr id="3076" name="组合 3075"/>
          <p:cNvGrpSpPr/>
          <p:nvPr/>
        </p:nvGrpSpPr>
        <p:grpSpPr>
          <a:xfrm>
            <a:off x="475354" y="1504122"/>
            <a:ext cx="5560635" cy="3058794"/>
            <a:chOff x="1375697" y="1887501"/>
            <a:chExt cx="7434877" cy="4088297"/>
          </a:xfrm>
        </p:grpSpPr>
        <p:grpSp>
          <p:nvGrpSpPr>
            <p:cNvPr id="3073" name="组合 3072"/>
            <p:cNvGrpSpPr/>
            <p:nvPr/>
          </p:nvGrpSpPr>
          <p:grpSpPr>
            <a:xfrm>
              <a:off x="1375697" y="2567718"/>
              <a:ext cx="595170" cy="2111263"/>
              <a:chOff x="1136620" y="2567718"/>
              <a:chExt cx="595170" cy="2111263"/>
            </a:xfrm>
          </p:grpSpPr>
          <p:sp>
            <p:nvSpPr>
              <p:cNvPr id="19" name="圆角矩形 18"/>
              <p:cNvSpPr/>
              <p:nvPr/>
            </p:nvSpPr>
            <p:spPr>
              <a:xfrm>
                <a:off x="1251334" y="2567718"/>
                <a:ext cx="480376" cy="2101786"/>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495" b="1">
                  <a:solidFill>
                    <a:prstClr val="white"/>
                  </a:solidFill>
                  <a:cs typeface="+mn-ea"/>
                  <a:sym typeface="+mn-lt"/>
                </a:endParaRPr>
              </a:p>
            </p:txBody>
          </p:sp>
          <p:sp>
            <p:nvSpPr>
              <p:cNvPr id="23" name="矩形 22"/>
              <p:cNvSpPr/>
              <p:nvPr/>
            </p:nvSpPr>
            <p:spPr>
              <a:xfrm>
                <a:off x="1136620" y="2577903"/>
                <a:ext cx="595170" cy="2101078"/>
              </a:xfrm>
              <a:prstGeom prst="rect">
                <a:avLst/>
              </a:prstGeom>
            </p:spPr>
            <p:txBody>
              <a:bodyPr wrap="square">
                <a:spAutoFit/>
              </a:bodyPr>
              <a:lstStyle/>
              <a:p>
                <a:pPr defTabSz="914400"/>
                <a:r>
                  <a:rPr lang="zh-CN" altLang="en-US" sz="2395" b="1" dirty="0">
                    <a:solidFill>
                      <a:prstClr val="white"/>
                    </a:solidFill>
                    <a:cs typeface="+mn-ea"/>
                    <a:sym typeface="+mn-lt"/>
                  </a:rPr>
                  <a:t>短缺原因</a:t>
                </a:r>
              </a:p>
            </p:txBody>
          </p:sp>
        </p:grpSp>
        <p:grpSp>
          <p:nvGrpSpPr>
            <p:cNvPr id="24" name="组合 23"/>
            <p:cNvGrpSpPr/>
            <p:nvPr/>
          </p:nvGrpSpPr>
          <p:grpSpPr>
            <a:xfrm>
              <a:off x="2218003" y="1999771"/>
              <a:ext cx="1080913" cy="985367"/>
              <a:chOff x="1923482" y="2274407"/>
              <a:chExt cx="1080913" cy="985367"/>
            </a:xfrm>
          </p:grpSpPr>
          <p:sp>
            <p:nvSpPr>
              <p:cNvPr id="25" name="圆角矩形 24"/>
              <p:cNvSpPr/>
              <p:nvPr/>
            </p:nvSpPr>
            <p:spPr>
              <a:xfrm>
                <a:off x="2055788" y="2350842"/>
                <a:ext cx="816300" cy="801237"/>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28" name="矩形 27"/>
              <p:cNvSpPr/>
              <p:nvPr/>
            </p:nvSpPr>
            <p:spPr>
              <a:xfrm>
                <a:off x="1923482" y="2274407"/>
                <a:ext cx="1080913" cy="985367"/>
              </a:xfrm>
              <a:prstGeom prst="rect">
                <a:avLst/>
              </a:prstGeom>
            </p:spPr>
            <p:txBody>
              <a:bodyPr wrap="square">
                <a:spAutoFit/>
              </a:bodyPr>
              <a:lstStyle/>
              <a:p>
                <a:pPr algn="ctr" defTabSz="914400"/>
                <a:r>
                  <a:rPr lang="zh-CN" altLang="en-US" sz="2095" b="1" dirty="0">
                    <a:solidFill>
                      <a:prstClr val="white"/>
                    </a:solidFill>
                    <a:cs typeface="+mn-ea"/>
                    <a:sym typeface="+mn-lt"/>
                  </a:rPr>
                  <a:t>自然</a:t>
                </a:r>
                <a:r>
                  <a:rPr lang="zh-CN" altLang="en-US" sz="2095" b="1" dirty="0" smtClean="0">
                    <a:solidFill>
                      <a:prstClr val="white"/>
                    </a:solidFill>
                    <a:cs typeface="+mn-ea"/>
                    <a:sym typeface="+mn-lt"/>
                  </a:rPr>
                  <a:t>原因</a:t>
                </a:r>
                <a:endParaRPr lang="zh-CN" altLang="en-US" sz="2095" b="1" dirty="0">
                  <a:solidFill>
                    <a:prstClr val="white"/>
                  </a:solidFill>
                  <a:cs typeface="+mn-ea"/>
                  <a:sym typeface="+mn-lt"/>
                </a:endParaRPr>
              </a:p>
            </p:txBody>
          </p:sp>
        </p:grpSp>
        <p:grpSp>
          <p:nvGrpSpPr>
            <p:cNvPr id="30" name="组合 29"/>
            <p:cNvGrpSpPr/>
            <p:nvPr/>
          </p:nvGrpSpPr>
          <p:grpSpPr>
            <a:xfrm>
              <a:off x="2218003" y="4328170"/>
              <a:ext cx="1080815" cy="985367"/>
              <a:chOff x="1923482" y="2274407"/>
              <a:chExt cx="1080815" cy="985367"/>
            </a:xfrm>
          </p:grpSpPr>
          <p:sp>
            <p:nvSpPr>
              <p:cNvPr id="31" name="圆角矩形 30"/>
              <p:cNvSpPr/>
              <p:nvPr/>
            </p:nvSpPr>
            <p:spPr>
              <a:xfrm>
                <a:off x="2055788" y="2350842"/>
                <a:ext cx="816300" cy="801237"/>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32" name="矩形 31"/>
              <p:cNvSpPr/>
              <p:nvPr/>
            </p:nvSpPr>
            <p:spPr>
              <a:xfrm>
                <a:off x="1923482" y="2274407"/>
                <a:ext cx="1080815" cy="985367"/>
              </a:xfrm>
              <a:prstGeom prst="rect">
                <a:avLst/>
              </a:prstGeom>
            </p:spPr>
            <p:txBody>
              <a:bodyPr wrap="square">
                <a:spAutoFit/>
              </a:bodyPr>
              <a:lstStyle/>
              <a:p>
                <a:pPr algn="ctr" defTabSz="914400"/>
                <a:r>
                  <a:rPr lang="zh-CN" altLang="en-US" sz="2095" b="1" dirty="0" smtClean="0">
                    <a:solidFill>
                      <a:prstClr val="white"/>
                    </a:solidFill>
                    <a:cs typeface="+mn-ea"/>
                    <a:sym typeface="+mn-lt"/>
                  </a:rPr>
                  <a:t>人为原因</a:t>
                </a:r>
              </a:p>
            </p:txBody>
          </p:sp>
        </p:grpSp>
        <p:grpSp>
          <p:nvGrpSpPr>
            <p:cNvPr id="29" name="组合 28"/>
            <p:cNvGrpSpPr/>
            <p:nvPr/>
          </p:nvGrpSpPr>
          <p:grpSpPr>
            <a:xfrm>
              <a:off x="3881618" y="1887501"/>
              <a:ext cx="4928956" cy="553367"/>
              <a:chOff x="3887497" y="1887501"/>
              <a:chExt cx="4928956" cy="553367"/>
            </a:xfrm>
          </p:grpSpPr>
          <p:sp>
            <p:nvSpPr>
              <p:cNvPr id="27" name="圆角矩形 26"/>
              <p:cNvSpPr/>
              <p:nvPr/>
            </p:nvSpPr>
            <p:spPr>
              <a:xfrm>
                <a:off x="3887497" y="1910584"/>
                <a:ext cx="4792479" cy="477054"/>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33" name="矩形 32"/>
              <p:cNvSpPr/>
              <p:nvPr/>
            </p:nvSpPr>
            <p:spPr>
              <a:xfrm>
                <a:off x="3887497" y="1887501"/>
                <a:ext cx="4928956" cy="553367"/>
              </a:xfrm>
              <a:prstGeom prst="rect">
                <a:avLst/>
              </a:prstGeom>
            </p:spPr>
            <p:txBody>
              <a:bodyPr wrap="square">
                <a:spAutoFit/>
              </a:bodyPr>
              <a:lstStyle/>
              <a:p>
                <a:pPr defTabSz="914400"/>
                <a:r>
                  <a:rPr lang="zh-CN" altLang="en-US" sz="2095" b="1" dirty="0" smtClean="0">
                    <a:solidFill>
                      <a:prstClr val="white"/>
                    </a:solidFill>
                    <a:cs typeface="+mn-ea"/>
                    <a:sym typeface="+mn-lt"/>
                  </a:rPr>
                  <a:t>水资源总量丰富，可利用有限</a:t>
                </a:r>
              </a:p>
            </p:txBody>
          </p:sp>
        </p:grpSp>
        <p:grpSp>
          <p:nvGrpSpPr>
            <p:cNvPr id="35" name="组合 34"/>
            <p:cNvGrpSpPr/>
            <p:nvPr/>
          </p:nvGrpSpPr>
          <p:grpSpPr>
            <a:xfrm>
              <a:off x="3881618" y="2663512"/>
              <a:ext cx="4928956" cy="553367"/>
              <a:chOff x="3887497" y="1887501"/>
              <a:chExt cx="4928956" cy="553367"/>
            </a:xfrm>
          </p:grpSpPr>
          <p:sp>
            <p:nvSpPr>
              <p:cNvPr id="36" name="圆角矩形 35"/>
              <p:cNvSpPr/>
              <p:nvPr/>
            </p:nvSpPr>
            <p:spPr>
              <a:xfrm>
                <a:off x="3887497" y="1910584"/>
                <a:ext cx="4792479" cy="477054"/>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37" name="矩形 36"/>
              <p:cNvSpPr/>
              <p:nvPr/>
            </p:nvSpPr>
            <p:spPr>
              <a:xfrm>
                <a:off x="3887497" y="1887501"/>
                <a:ext cx="4928956" cy="553367"/>
              </a:xfrm>
              <a:prstGeom prst="rect">
                <a:avLst/>
              </a:prstGeom>
            </p:spPr>
            <p:txBody>
              <a:bodyPr wrap="square">
                <a:spAutoFit/>
              </a:bodyPr>
              <a:lstStyle/>
              <a:p>
                <a:pPr defTabSz="914400"/>
                <a:r>
                  <a:rPr lang="zh-CN" altLang="en-US" sz="2095" b="1" dirty="0" smtClean="0">
                    <a:solidFill>
                      <a:prstClr val="white"/>
                    </a:solidFill>
                    <a:cs typeface="+mn-ea"/>
                    <a:sym typeface="+mn-lt"/>
                  </a:rPr>
                  <a:t>水资源时间和空间分布不均</a:t>
                </a:r>
              </a:p>
            </p:txBody>
          </p:sp>
        </p:grpSp>
        <p:grpSp>
          <p:nvGrpSpPr>
            <p:cNvPr id="38" name="组合 37"/>
            <p:cNvGrpSpPr/>
            <p:nvPr/>
          </p:nvGrpSpPr>
          <p:grpSpPr>
            <a:xfrm>
              <a:off x="3881618" y="3439523"/>
              <a:ext cx="4928956" cy="985367"/>
              <a:chOff x="3887497" y="1887501"/>
              <a:chExt cx="4928956" cy="985367"/>
            </a:xfrm>
          </p:grpSpPr>
          <p:sp>
            <p:nvSpPr>
              <p:cNvPr id="39" name="圆角矩形 38"/>
              <p:cNvSpPr/>
              <p:nvPr/>
            </p:nvSpPr>
            <p:spPr>
              <a:xfrm>
                <a:off x="3887497" y="1910583"/>
                <a:ext cx="4792479" cy="876087"/>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40" name="矩形 39"/>
              <p:cNvSpPr/>
              <p:nvPr/>
            </p:nvSpPr>
            <p:spPr>
              <a:xfrm>
                <a:off x="3887497" y="1887501"/>
                <a:ext cx="4928956" cy="985367"/>
              </a:xfrm>
              <a:prstGeom prst="rect">
                <a:avLst/>
              </a:prstGeom>
            </p:spPr>
            <p:txBody>
              <a:bodyPr wrap="square">
                <a:spAutoFit/>
              </a:bodyPr>
              <a:lstStyle/>
              <a:p>
                <a:pPr defTabSz="914400"/>
                <a:r>
                  <a:rPr lang="zh-CN" altLang="en-US" sz="2095" b="1" dirty="0" smtClean="0">
                    <a:solidFill>
                      <a:prstClr val="white"/>
                    </a:solidFill>
                    <a:cs typeface="+mn-ea"/>
                    <a:sym typeface="+mn-lt"/>
                  </a:rPr>
                  <a:t>工农业发展，生活水平提高，用水量不断增加</a:t>
                </a:r>
              </a:p>
            </p:txBody>
          </p:sp>
        </p:grpSp>
        <p:grpSp>
          <p:nvGrpSpPr>
            <p:cNvPr id="41" name="组合 40"/>
            <p:cNvGrpSpPr/>
            <p:nvPr/>
          </p:nvGrpSpPr>
          <p:grpSpPr>
            <a:xfrm>
              <a:off x="3881618" y="5422431"/>
              <a:ext cx="4928956" cy="553367"/>
              <a:chOff x="3887497" y="1887501"/>
              <a:chExt cx="4928956" cy="553367"/>
            </a:xfrm>
          </p:grpSpPr>
          <p:sp>
            <p:nvSpPr>
              <p:cNvPr id="42" name="圆角矩形 41"/>
              <p:cNvSpPr/>
              <p:nvPr/>
            </p:nvSpPr>
            <p:spPr>
              <a:xfrm>
                <a:off x="3887497" y="1910584"/>
                <a:ext cx="4792479" cy="477054"/>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43" name="矩形 42"/>
              <p:cNvSpPr/>
              <p:nvPr/>
            </p:nvSpPr>
            <p:spPr>
              <a:xfrm>
                <a:off x="3887497" y="1887501"/>
                <a:ext cx="4928956" cy="553367"/>
              </a:xfrm>
              <a:prstGeom prst="rect">
                <a:avLst/>
              </a:prstGeom>
            </p:spPr>
            <p:txBody>
              <a:bodyPr wrap="square">
                <a:spAutoFit/>
              </a:bodyPr>
              <a:lstStyle/>
              <a:p>
                <a:pPr defTabSz="914400"/>
                <a:r>
                  <a:rPr lang="zh-CN" altLang="en-US" sz="2095" b="1" dirty="0" smtClean="0">
                    <a:solidFill>
                      <a:prstClr val="white"/>
                    </a:solidFill>
                    <a:cs typeface="+mn-ea"/>
                    <a:sym typeface="+mn-lt"/>
                  </a:rPr>
                  <a:t>水污染严重导致水质型缺水</a:t>
                </a:r>
              </a:p>
            </p:txBody>
          </p:sp>
        </p:grpSp>
        <p:grpSp>
          <p:nvGrpSpPr>
            <p:cNvPr id="44" name="组合 43"/>
            <p:cNvGrpSpPr/>
            <p:nvPr/>
          </p:nvGrpSpPr>
          <p:grpSpPr>
            <a:xfrm>
              <a:off x="3881618" y="4646421"/>
              <a:ext cx="4928956" cy="553367"/>
              <a:chOff x="3887497" y="1887501"/>
              <a:chExt cx="4928956" cy="553367"/>
            </a:xfrm>
          </p:grpSpPr>
          <p:sp>
            <p:nvSpPr>
              <p:cNvPr id="45" name="圆角矩形 44"/>
              <p:cNvSpPr/>
              <p:nvPr/>
            </p:nvSpPr>
            <p:spPr>
              <a:xfrm>
                <a:off x="3887497" y="1910584"/>
                <a:ext cx="4792479" cy="477054"/>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46" name="矩形 45"/>
              <p:cNvSpPr/>
              <p:nvPr/>
            </p:nvSpPr>
            <p:spPr>
              <a:xfrm>
                <a:off x="3887497" y="1887501"/>
                <a:ext cx="4928956" cy="553367"/>
              </a:xfrm>
              <a:prstGeom prst="rect">
                <a:avLst/>
              </a:prstGeom>
            </p:spPr>
            <p:txBody>
              <a:bodyPr wrap="square">
                <a:spAutoFit/>
              </a:bodyPr>
              <a:lstStyle/>
              <a:p>
                <a:pPr defTabSz="914400"/>
                <a:r>
                  <a:rPr lang="zh-CN" altLang="en-US" sz="2095" b="1" dirty="0" smtClean="0">
                    <a:solidFill>
                      <a:prstClr val="white"/>
                    </a:solidFill>
                    <a:cs typeface="+mn-ea"/>
                    <a:sym typeface="+mn-lt"/>
                  </a:rPr>
                  <a:t>水资源利用率低，浪费严重</a:t>
                </a:r>
              </a:p>
            </p:txBody>
          </p:sp>
        </p:grpSp>
        <p:cxnSp>
          <p:nvCxnSpPr>
            <p:cNvPr id="47" name="肘形连接符 46"/>
            <p:cNvCxnSpPr/>
            <p:nvPr/>
          </p:nvCxnSpPr>
          <p:spPr>
            <a:xfrm rot="10800000" flipV="1">
              <a:off x="3166610" y="2230999"/>
              <a:ext cx="715009" cy="327714"/>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肘形连接符 50"/>
            <p:cNvCxnSpPr/>
            <p:nvPr/>
          </p:nvCxnSpPr>
          <p:spPr>
            <a:xfrm rot="10800000">
              <a:off x="3166609" y="2553989"/>
              <a:ext cx="715009" cy="327714"/>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072" name="组合 3071"/>
            <p:cNvGrpSpPr/>
            <p:nvPr/>
          </p:nvGrpSpPr>
          <p:grpSpPr>
            <a:xfrm>
              <a:off x="3166608" y="3900648"/>
              <a:ext cx="715011" cy="1809151"/>
              <a:chOff x="3166608" y="3900648"/>
              <a:chExt cx="715011" cy="1809151"/>
            </a:xfrm>
          </p:grpSpPr>
          <p:cxnSp>
            <p:nvCxnSpPr>
              <p:cNvPr id="56" name="肘形连接符 55"/>
              <p:cNvCxnSpPr>
                <a:stCxn id="39" idx="1"/>
                <a:endCxn id="31" idx="3"/>
              </p:cNvCxnSpPr>
              <p:nvPr/>
            </p:nvCxnSpPr>
            <p:spPr>
              <a:xfrm rot="10800000" flipV="1">
                <a:off x="3166610" y="3900648"/>
                <a:ext cx="715009" cy="904575"/>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肘形连接符 59"/>
              <p:cNvCxnSpPr/>
              <p:nvPr/>
            </p:nvCxnSpPr>
            <p:spPr>
              <a:xfrm rot="10800000">
                <a:off x="3166608" y="4805224"/>
                <a:ext cx="715009" cy="904575"/>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肘形连接符 60"/>
              <p:cNvCxnSpPr/>
              <p:nvPr/>
            </p:nvCxnSpPr>
            <p:spPr>
              <a:xfrm rot="10800000">
                <a:off x="3199404" y="4805223"/>
                <a:ext cx="668566" cy="102808"/>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7" name="肘形连接符 66"/>
            <p:cNvCxnSpPr>
              <a:stCxn id="25" idx="1"/>
              <a:endCxn id="19" idx="3"/>
            </p:cNvCxnSpPr>
            <p:nvPr/>
          </p:nvCxnSpPr>
          <p:spPr>
            <a:xfrm rot="10800000" flipV="1">
              <a:off x="1970787" y="2476825"/>
              <a:ext cx="379522" cy="1141786"/>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肘形连接符 69"/>
            <p:cNvCxnSpPr/>
            <p:nvPr/>
          </p:nvCxnSpPr>
          <p:spPr>
            <a:xfrm rot="10800000">
              <a:off x="1963963" y="3617018"/>
              <a:ext cx="379522" cy="1141786"/>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2" name="任意多边形 71"/>
          <p:cNvSpPr/>
          <p:nvPr/>
        </p:nvSpPr>
        <p:spPr>
          <a:xfrm>
            <a:off x="140767" y="309804"/>
            <a:ext cx="1633173" cy="694355"/>
          </a:xfrm>
          <a:custGeom>
            <a:avLst/>
            <a:gdLst>
              <a:gd name="connsiteX0" fmla="*/ 122830 w 2183642"/>
              <a:gd name="connsiteY0" fmla="*/ 27302 h 928055"/>
              <a:gd name="connsiteX1" fmla="*/ 245660 w 2183642"/>
              <a:gd name="connsiteY1" fmla="*/ 27302 h 928055"/>
              <a:gd name="connsiteX2" fmla="*/ 341194 w 2183642"/>
              <a:gd name="connsiteY2" fmla="*/ 40950 h 928055"/>
              <a:gd name="connsiteX3" fmla="*/ 382138 w 2183642"/>
              <a:gd name="connsiteY3" fmla="*/ 68246 h 928055"/>
              <a:gd name="connsiteX4" fmla="*/ 464024 w 2183642"/>
              <a:gd name="connsiteY4" fmla="*/ 40950 h 928055"/>
              <a:gd name="connsiteX5" fmla="*/ 668741 w 2183642"/>
              <a:gd name="connsiteY5" fmla="*/ 27302 h 928055"/>
              <a:gd name="connsiteX6" fmla="*/ 750627 w 2183642"/>
              <a:gd name="connsiteY6" fmla="*/ 54598 h 928055"/>
              <a:gd name="connsiteX7" fmla="*/ 818866 w 2183642"/>
              <a:gd name="connsiteY7" fmla="*/ 40950 h 928055"/>
              <a:gd name="connsiteX8" fmla="*/ 859809 w 2183642"/>
              <a:gd name="connsiteY8" fmla="*/ 27302 h 928055"/>
              <a:gd name="connsiteX9" fmla="*/ 1023582 w 2183642"/>
              <a:gd name="connsiteY9" fmla="*/ 13655 h 928055"/>
              <a:gd name="connsiteX10" fmla="*/ 1119117 w 2183642"/>
              <a:gd name="connsiteY10" fmla="*/ 13655 h 928055"/>
              <a:gd name="connsiteX11" fmla="*/ 1201003 w 2183642"/>
              <a:gd name="connsiteY11" fmla="*/ 68246 h 928055"/>
              <a:gd name="connsiteX12" fmla="*/ 1351129 w 2183642"/>
              <a:gd name="connsiteY12" fmla="*/ 40950 h 928055"/>
              <a:gd name="connsiteX13" fmla="*/ 1433015 w 2183642"/>
              <a:gd name="connsiteY13" fmla="*/ 68246 h 928055"/>
              <a:gd name="connsiteX14" fmla="*/ 1501254 w 2183642"/>
              <a:gd name="connsiteY14" fmla="*/ 54598 h 928055"/>
              <a:gd name="connsiteX15" fmla="*/ 1651379 w 2183642"/>
              <a:gd name="connsiteY15" fmla="*/ 68246 h 928055"/>
              <a:gd name="connsiteX16" fmla="*/ 1733266 w 2183642"/>
              <a:gd name="connsiteY16" fmla="*/ 40950 h 928055"/>
              <a:gd name="connsiteX17" fmla="*/ 1951630 w 2183642"/>
              <a:gd name="connsiteY17" fmla="*/ 54598 h 928055"/>
              <a:gd name="connsiteX18" fmla="*/ 1992573 w 2183642"/>
              <a:gd name="connsiteY18" fmla="*/ 68246 h 928055"/>
              <a:gd name="connsiteX19" fmla="*/ 2047164 w 2183642"/>
              <a:gd name="connsiteY19" fmla="*/ 40950 h 928055"/>
              <a:gd name="connsiteX20" fmla="*/ 2088108 w 2183642"/>
              <a:gd name="connsiteY20" fmla="*/ 109189 h 928055"/>
              <a:gd name="connsiteX21" fmla="*/ 2169994 w 2183642"/>
              <a:gd name="connsiteY21" fmla="*/ 54598 h 928055"/>
              <a:gd name="connsiteX22" fmla="*/ 2156347 w 2183642"/>
              <a:gd name="connsiteY22" fmla="*/ 232019 h 928055"/>
              <a:gd name="connsiteX23" fmla="*/ 2142699 w 2183642"/>
              <a:gd name="connsiteY23" fmla="*/ 272962 h 928055"/>
              <a:gd name="connsiteX24" fmla="*/ 2183642 w 2183642"/>
              <a:gd name="connsiteY24" fmla="*/ 313905 h 928055"/>
              <a:gd name="connsiteX25" fmla="*/ 2169994 w 2183642"/>
              <a:gd name="connsiteY25" fmla="*/ 600508 h 928055"/>
              <a:gd name="connsiteX26" fmla="*/ 2142699 w 2183642"/>
              <a:gd name="connsiteY26" fmla="*/ 709690 h 928055"/>
              <a:gd name="connsiteX27" fmla="*/ 2183642 w 2183642"/>
              <a:gd name="connsiteY27" fmla="*/ 750634 h 928055"/>
              <a:gd name="connsiteX28" fmla="*/ 2169994 w 2183642"/>
              <a:gd name="connsiteY28" fmla="*/ 805225 h 928055"/>
              <a:gd name="connsiteX29" fmla="*/ 2006221 w 2183642"/>
              <a:gd name="connsiteY29" fmla="*/ 859816 h 928055"/>
              <a:gd name="connsiteX30" fmla="*/ 1897039 w 2183642"/>
              <a:gd name="connsiteY30" fmla="*/ 873464 h 928055"/>
              <a:gd name="connsiteX31" fmla="*/ 1842448 w 2183642"/>
              <a:gd name="connsiteY31" fmla="*/ 832520 h 928055"/>
              <a:gd name="connsiteX32" fmla="*/ 1733266 w 2183642"/>
              <a:gd name="connsiteY32" fmla="*/ 873464 h 928055"/>
              <a:gd name="connsiteX33" fmla="*/ 1555845 w 2183642"/>
              <a:gd name="connsiteY33" fmla="*/ 859816 h 928055"/>
              <a:gd name="connsiteX34" fmla="*/ 1514902 w 2183642"/>
              <a:gd name="connsiteY34" fmla="*/ 846168 h 928055"/>
              <a:gd name="connsiteX35" fmla="*/ 1460311 w 2183642"/>
              <a:gd name="connsiteY35" fmla="*/ 859816 h 928055"/>
              <a:gd name="connsiteX36" fmla="*/ 996287 w 2183642"/>
              <a:gd name="connsiteY36" fmla="*/ 887111 h 928055"/>
              <a:gd name="connsiteX37" fmla="*/ 928048 w 2183642"/>
              <a:gd name="connsiteY37" fmla="*/ 900759 h 928055"/>
              <a:gd name="connsiteX38" fmla="*/ 846161 w 2183642"/>
              <a:gd name="connsiteY38" fmla="*/ 914407 h 928055"/>
              <a:gd name="connsiteX39" fmla="*/ 791570 w 2183642"/>
              <a:gd name="connsiteY39" fmla="*/ 928055 h 928055"/>
              <a:gd name="connsiteX40" fmla="*/ 750627 w 2183642"/>
              <a:gd name="connsiteY40" fmla="*/ 914407 h 928055"/>
              <a:gd name="connsiteX41" fmla="*/ 764275 w 2183642"/>
              <a:gd name="connsiteY41" fmla="*/ 859816 h 928055"/>
              <a:gd name="connsiteX42" fmla="*/ 573206 w 2183642"/>
              <a:gd name="connsiteY42" fmla="*/ 873464 h 928055"/>
              <a:gd name="connsiteX43" fmla="*/ 518615 w 2183642"/>
              <a:gd name="connsiteY43" fmla="*/ 887111 h 928055"/>
              <a:gd name="connsiteX44" fmla="*/ 272956 w 2183642"/>
              <a:gd name="connsiteY44" fmla="*/ 859816 h 928055"/>
              <a:gd name="connsiteX45" fmla="*/ 95535 w 2183642"/>
              <a:gd name="connsiteY45" fmla="*/ 859816 h 928055"/>
              <a:gd name="connsiteX46" fmla="*/ 122830 w 2183642"/>
              <a:gd name="connsiteY46" fmla="*/ 818872 h 928055"/>
              <a:gd name="connsiteX47" fmla="*/ 81887 w 2183642"/>
              <a:gd name="connsiteY47" fmla="*/ 791577 h 928055"/>
              <a:gd name="connsiteX48" fmla="*/ 136478 w 2183642"/>
              <a:gd name="connsiteY48" fmla="*/ 709690 h 928055"/>
              <a:gd name="connsiteX49" fmla="*/ 68239 w 2183642"/>
              <a:gd name="connsiteY49" fmla="*/ 614156 h 928055"/>
              <a:gd name="connsiteX50" fmla="*/ 122830 w 2183642"/>
              <a:gd name="connsiteY50" fmla="*/ 573213 h 928055"/>
              <a:gd name="connsiteX51" fmla="*/ 136478 w 2183642"/>
              <a:gd name="connsiteY51" fmla="*/ 532269 h 928055"/>
              <a:gd name="connsiteX52" fmla="*/ 54591 w 2183642"/>
              <a:gd name="connsiteY52" fmla="*/ 504974 h 928055"/>
              <a:gd name="connsiteX53" fmla="*/ 54591 w 2183642"/>
              <a:gd name="connsiteY53" fmla="*/ 341201 h 928055"/>
              <a:gd name="connsiteX54" fmla="*/ 68239 w 2183642"/>
              <a:gd name="connsiteY54" fmla="*/ 300258 h 928055"/>
              <a:gd name="connsiteX55" fmla="*/ 109182 w 2183642"/>
              <a:gd name="connsiteY55" fmla="*/ 259314 h 928055"/>
              <a:gd name="connsiteX56" fmla="*/ 68239 w 2183642"/>
              <a:gd name="connsiteY56" fmla="*/ 122837 h 928055"/>
              <a:gd name="connsiteX57" fmla="*/ 0 w 2183642"/>
              <a:gd name="connsiteY57" fmla="*/ 95541 h 928055"/>
              <a:gd name="connsiteX58" fmla="*/ 40944 w 2183642"/>
              <a:gd name="connsiteY58" fmla="*/ 68246 h 928055"/>
              <a:gd name="connsiteX59" fmla="*/ 81887 w 2183642"/>
              <a:gd name="connsiteY59" fmla="*/ 81893 h 928055"/>
              <a:gd name="connsiteX60" fmla="*/ 122830 w 2183642"/>
              <a:gd name="connsiteY60" fmla="*/ 27302 h 92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183642" h="928055">
                <a:moveTo>
                  <a:pt x="122830" y="27302"/>
                </a:moveTo>
                <a:cubicBezTo>
                  <a:pt x="150125" y="18204"/>
                  <a:pt x="105404" y="40053"/>
                  <a:pt x="245660" y="27302"/>
                </a:cubicBezTo>
                <a:cubicBezTo>
                  <a:pt x="277696" y="24390"/>
                  <a:pt x="309349" y="36401"/>
                  <a:pt x="341194" y="40950"/>
                </a:cubicBezTo>
                <a:cubicBezTo>
                  <a:pt x="354842" y="50049"/>
                  <a:pt x="365735" y="68246"/>
                  <a:pt x="382138" y="68246"/>
                </a:cubicBezTo>
                <a:cubicBezTo>
                  <a:pt x="410910" y="68246"/>
                  <a:pt x="435316" y="42864"/>
                  <a:pt x="464024" y="40950"/>
                </a:cubicBezTo>
                <a:lnTo>
                  <a:pt x="668741" y="27302"/>
                </a:lnTo>
                <a:cubicBezTo>
                  <a:pt x="696036" y="36401"/>
                  <a:pt x="722414" y="60241"/>
                  <a:pt x="750627" y="54598"/>
                </a:cubicBezTo>
                <a:cubicBezTo>
                  <a:pt x="773373" y="50049"/>
                  <a:pt x="796362" y="46576"/>
                  <a:pt x="818866" y="40950"/>
                </a:cubicBezTo>
                <a:cubicBezTo>
                  <a:pt x="832822" y="37461"/>
                  <a:pt x="845549" y="29203"/>
                  <a:pt x="859809" y="27302"/>
                </a:cubicBezTo>
                <a:cubicBezTo>
                  <a:pt x="914109" y="20062"/>
                  <a:pt x="968991" y="18204"/>
                  <a:pt x="1023582" y="13655"/>
                </a:cubicBezTo>
                <a:cubicBezTo>
                  <a:pt x="1071003" y="1800"/>
                  <a:pt x="1076582" y="-9975"/>
                  <a:pt x="1119117" y="13655"/>
                </a:cubicBezTo>
                <a:cubicBezTo>
                  <a:pt x="1147794" y="29587"/>
                  <a:pt x="1201003" y="68246"/>
                  <a:pt x="1201003" y="68246"/>
                </a:cubicBezTo>
                <a:cubicBezTo>
                  <a:pt x="1253241" y="50833"/>
                  <a:pt x="1287586" y="36411"/>
                  <a:pt x="1351129" y="40950"/>
                </a:cubicBezTo>
                <a:cubicBezTo>
                  <a:pt x="1379828" y="43000"/>
                  <a:pt x="1433015" y="68246"/>
                  <a:pt x="1433015" y="68246"/>
                </a:cubicBezTo>
                <a:cubicBezTo>
                  <a:pt x="1455761" y="63697"/>
                  <a:pt x="1478057" y="54598"/>
                  <a:pt x="1501254" y="54598"/>
                </a:cubicBezTo>
                <a:cubicBezTo>
                  <a:pt x="1551502" y="54598"/>
                  <a:pt x="1601218" y="71197"/>
                  <a:pt x="1651379" y="68246"/>
                </a:cubicBezTo>
                <a:cubicBezTo>
                  <a:pt x="1680102" y="66556"/>
                  <a:pt x="1733266" y="40950"/>
                  <a:pt x="1733266" y="40950"/>
                </a:cubicBezTo>
                <a:cubicBezTo>
                  <a:pt x="1806054" y="45499"/>
                  <a:pt x="1879101" y="46963"/>
                  <a:pt x="1951630" y="54598"/>
                </a:cubicBezTo>
                <a:cubicBezTo>
                  <a:pt x="1965937" y="56104"/>
                  <a:pt x="1978332" y="70281"/>
                  <a:pt x="1992573" y="68246"/>
                </a:cubicBezTo>
                <a:cubicBezTo>
                  <a:pt x="2012713" y="65369"/>
                  <a:pt x="2028967" y="50049"/>
                  <a:pt x="2047164" y="40950"/>
                </a:cubicBezTo>
                <a:cubicBezTo>
                  <a:pt x="2039787" y="70459"/>
                  <a:pt x="2004501" y="134271"/>
                  <a:pt x="2088108" y="109189"/>
                </a:cubicBezTo>
                <a:cubicBezTo>
                  <a:pt x="2119529" y="99763"/>
                  <a:pt x="2169994" y="54598"/>
                  <a:pt x="2169994" y="54598"/>
                </a:cubicBezTo>
                <a:cubicBezTo>
                  <a:pt x="2165445" y="113738"/>
                  <a:pt x="2163704" y="173162"/>
                  <a:pt x="2156347" y="232019"/>
                </a:cubicBezTo>
                <a:cubicBezTo>
                  <a:pt x="2154563" y="246294"/>
                  <a:pt x="2138150" y="259314"/>
                  <a:pt x="2142699" y="272962"/>
                </a:cubicBezTo>
                <a:cubicBezTo>
                  <a:pt x="2148802" y="291272"/>
                  <a:pt x="2169994" y="300257"/>
                  <a:pt x="2183642" y="313905"/>
                </a:cubicBezTo>
                <a:cubicBezTo>
                  <a:pt x="2134721" y="460673"/>
                  <a:pt x="2154433" y="367084"/>
                  <a:pt x="2169994" y="600508"/>
                </a:cubicBezTo>
                <a:cubicBezTo>
                  <a:pt x="2162144" y="624060"/>
                  <a:pt x="2137995" y="690872"/>
                  <a:pt x="2142699" y="709690"/>
                </a:cubicBezTo>
                <a:cubicBezTo>
                  <a:pt x="2147380" y="728415"/>
                  <a:pt x="2169994" y="736986"/>
                  <a:pt x="2183642" y="750634"/>
                </a:cubicBezTo>
                <a:cubicBezTo>
                  <a:pt x="2179093" y="768831"/>
                  <a:pt x="2179300" y="788939"/>
                  <a:pt x="2169994" y="805225"/>
                </a:cubicBezTo>
                <a:cubicBezTo>
                  <a:pt x="2131851" y="871976"/>
                  <a:pt x="2080085" y="851126"/>
                  <a:pt x="2006221" y="859816"/>
                </a:cubicBezTo>
                <a:lnTo>
                  <a:pt x="1897039" y="873464"/>
                </a:lnTo>
                <a:cubicBezTo>
                  <a:pt x="1878842" y="859816"/>
                  <a:pt x="1864653" y="837454"/>
                  <a:pt x="1842448" y="832520"/>
                </a:cubicBezTo>
                <a:cubicBezTo>
                  <a:pt x="1798178" y="822682"/>
                  <a:pt x="1765188" y="852182"/>
                  <a:pt x="1733266" y="873464"/>
                </a:cubicBezTo>
                <a:cubicBezTo>
                  <a:pt x="1674126" y="868915"/>
                  <a:pt x="1614702" y="867173"/>
                  <a:pt x="1555845" y="859816"/>
                </a:cubicBezTo>
                <a:cubicBezTo>
                  <a:pt x="1541570" y="858032"/>
                  <a:pt x="1529288" y="846168"/>
                  <a:pt x="1514902" y="846168"/>
                </a:cubicBezTo>
                <a:cubicBezTo>
                  <a:pt x="1496145" y="846168"/>
                  <a:pt x="1479010" y="858340"/>
                  <a:pt x="1460311" y="859816"/>
                </a:cubicBezTo>
                <a:cubicBezTo>
                  <a:pt x="1305850" y="872010"/>
                  <a:pt x="996287" y="887111"/>
                  <a:pt x="996287" y="887111"/>
                </a:cubicBezTo>
                <a:lnTo>
                  <a:pt x="928048" y="900759"/>
                </a:lnTo>
                <a:cubicBezTo>
                  <a:pt x="900822" y="905709"/>
                  <a:pt x="873296" y="908980"/>
                  <a:pt x="846161" y="914407"/>
                </a:cubicBezTo>
                <a:cubicBezTo>
                  <a:pt x="827768" y="918086"/>
                  <a:pt x="809767" y="923506"/>
                  <a:pt x="791570" y="928055"/>
                </a:cubicBezTo>
                <a:cubicBezTo>
                  <a:pt x="777922" y="923506"/>
                  <a:pt x="755970" y="927764"/>
                  <a:pt x="750627" y="914407"/>
                </a:cubicBezTo>
                <a:cubicBezTo>
                  <a:pt x="743661" y="896991"/>
                  <a:pt x="782552" y="864034"/>
                  <a:pt x="764275" y="859816"/>
                </a:cubicBezTo>
                <a:cubicBezTo>
                  <a:pt x="702058" y="845458"/>
                  <a:pt x="636896" y="868915"/>
                  <a:pt x="573206" y="873464"/>
                </a:cubicBezTo>
                <a:cubicBezTo>
                  <a:pt x="555009" y="878013"/>
                  <a:pt x="537372" y="887111"/>
                  <a:pt x="518615" y="887111"/>
                </a:cubicBezTo>
                <a:cubicBezTo>
                  <a:pt x="343356" y="887111"/>
                  <a:pt x="369564" y="892019"/>
                  <a:pt x="272956" y="859816"/>
                </a:cubicBezTo>
                <a:cubicBezTo>
                  <a:pt x="231226" y="866771"/>
                  <a:pt x="134896" y="891305"/>
                  <a:pt x="95535" y="859816"/>
                </a:cubicBezTo>
                <a:cubicBezTo>
                  <a:pt x="82727" y="849569"/>
                  <a:pt x="113732" y="832520"/>
                  <a:pt x="122830" y="818872"/>
                </a:cubicBezTo>
                <a:cubicBezTo>
                  <a:pt x="109182" y="809774"/>
                  <a:pt x="79852" y="807853"/>
                  <a:pt x="81887" y="791577"/>
                </a:cubicBezTo>
                <a:cubicBezTo>
                  <a:pt x="85956" y="759025"/>
                  <a:pt x="136478" y="709690"/>
                  <a:pt x="136478" y="709690"/>
                </a:cubicBezTo>
                <a:cubicBezTo>
                  <a:pt x="98591" y="690747"/>
                  <a:pt x="43175" y="680994"/>
                  <a:pt x="68239" y="614156"/>
                </a:cubicBezTo>
                <a:cubicBezTo>
                  <a:pt x="76226" y="592858"/>
                  <a:pt x="104633" y="586861"/>
                  <a:pt x="122830" y="573213"/>
                </a:cubicBezTo>
                <a:cubicBezTo>
                  <a:pt x="127379" y="559565"/>
                  <a:pt x="146651" y="542442"/>
                  <a:pt x="136478" y="532269"/>
                </a:cubicBezTo>
                <a:cubicBezTo>
                  <a:pt x="116133" y="511924"/>
                  <a:pt x="54591" y="504974"/>
                  <a:pt x="54591" y="504974"/>
                </a:cubicBezTo>
                <a:cubicBezTo>
                  <a:pt x="29691" y="430271"/>
                  <a:pt x="34276" y="463091"/>
                  <a:pt x="54591" y="341201"/>
                </a:cubicBezTo>
                <a:cubicBezTo>
                  <a:pt x="56956" y="327011"/>
                  <a:pt x="60259" y="312228"/>
                  <a:pt x="68239" y="300258"/>
                </a:cubicBezTo>
                <a:cubicBezTo>
                  <a:pt x="78945" y="284199"/>
                  <a:pt x="95534" y="272962"/>
                  <a:pt x="109182" y="259314"/>
                </a:cubicBezTo>
                <a:cubicBezTo>
                  <a:pt x="104180" y="229301"/>
                  <a:pt x="99095" y="149285"/>
                  <a:pt x="68239" y="122837"/>
                </a:cubicBezTo>
                <a:cubicBezTo>
                  <a:pt x="49638" y="106894"/>
                  <a:pt x="22746" y="104640"/>
                  <a:pt x="0" y="95541"/>
                </a:cubicBezTo>
                <a:cubicBezTo>
                  <a:pt x="13648" y="86443"/>
                  <a:pt x="24765" y="70943"/>
                  <a:pt x="40944" y="68246"/>
                </a:cubicBezTo>
                <a:cubicBezTo>
                  <a:pt x="55134" y="65881"/>
                  <a:pt x="67501" y="81893"/>
                  <a:pt x="81887" y="81893"/>
                </a:cubicBezTo>
                <a:cubicBezTo>
                  <a:pt x="168260" y="81893"/>
                  <a:pt x="95535" y="36400"/>
                  <a:pt x="122830" y="2730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73" name="任意多边形 72"/>
          <p:cNvSpPr/>
          <p:nvPr/>
        </p:nvSpPr>
        <p:spPr>
          <a:xfrm>
            <a:off x="259404" y="382905"/>
            <a:ext cx="1436731" cy="548150"/>
          </a:xfrm>
          <a:custGeom>
            <a:avLst/>
            <a:gdLst>
              <a:gd name="connsiteX0" fmla="*/ 36779 w 1920988"/>
              <a:gd name="connsiteY0" fmla="*/ 13960 h 732642"/>
              <a:gd name="connsiteX1" fmla="*/ 105018 w 1920988"/>
              <a:gd name="connsiteY1" fmla="*/ 312 h 732642"/>
              <a:gd name="connsiteX2" fmla="*/ 186904 w 1920988"/>
              <a:gd name="connsiteY2" fmla="*/ 27607 h 732642"/>
              <a:gd name="connsiteX3" fmla="*/ 268791 w 1920988"/>
              <a:gd name="connsiteY3" fmla="*/ 27607 h 732642"/>
              <a:gd name="connsiteX4" fmla="*/ 500803 w 1920988"/>
              <a:gd name="connsiteY4" fmla="*/ 13960 h 732642"/>
              <a:gd name="connsiteX5" fmla="*/ 787406 w 1920988"/>
              <a:gd name="connsiteY5" fmla="*/ 13960 h 732642"/>
              <a:gd name="connsiteX6" fmla="*/ 828349 w 1920988"/>
              <a:gd name="connsiteY6" fmla="*/ 41255 h 732642"/>
              <a:gd name="connsiteX7" fmla="*/ 869292 w 1920988"/>
              <a:gd name="connsiteY7" fmla="*/ 54903 h 732642"/>
              <a:gd name="connsiteX8" fmla="*/ 1033065 w 1920988"/>
              <a:gd name="connsiteY8" fmla="*/ 41255 h 732642"/>
              <a:gd name="connsiteX9" fmla="*/ 1074009 w 1920988"/>
              <a:gd name="connsiteY9" fmla="*/ 13960 h 732642"/>
              <a:gd name="connsiteX10" fmla="*/ 1387907 w 1920988"/>
              <a:gd name="connsiteY10" fmla="*/ 27607 h 732642"/>
              <a:gd name="connsiteX11" fmla="*/ 1810988 w 1920988"/>
              <a:gd name="connsiteY11" fmla="*/ 41255 h 732642"/>
              <a:gd name="connsiteX12" fmla="*/ 1892874 w 1920988"/>
              <a:gd name="connsiteY12" fmla="*/ 109494 h 732642"/>
              <a:gd name="connsiteX13" fmla="*/ 1879227 w 1920988"/>
              <a:gd name="connsiteY13" fmla="*/ 150437 h 732642"/>
              <a:gd name="connsiteX14" fmla="*/ 1892874 w 1920988"/>
              <a:gd name="connsiteY14" fmla="*/ 327858 h 732642"/>
              <a:gd name="connsiteX15" fmla="*/ 1920170 w 1920988"/>
              <a:gd name="connsiteY15" fmla="*/ 368802 h 732642"/>
              <a:gd name="connsiteX16" fmla="*/ 1892874 w 1920988"/>
              <a:gd name="connsiteY16" fmla="*/ 505279 h 732642"/>
              <a:gd name="connsiteX17" fmla="*/ 1906522 w 1920988"/>
              <a:gd name="connsiteY17" fmla="*/ 587166 h 732642"/>
              <a:gd name="connsiteX18" fmla="*/ 1920170 w 1920988"/>
              <a:gd name="connsiteY18" fmla="*/ 628109 h 732642"/>
              <a:gd name="connsiteX19" fmla="*/ 1906522 w 1920988"/>
              <a:gd name="connsiteY19" fmla="*/ 723643 h 732642"/>
              <a:gd name="connsiteX20" fmla="*/ 1838283 w 1920988"/>
              <a:gd name="connsiteY20" fmla="*/ 669052 h 732642"/>
              <a:gd name="connsiteX21" fmla="*/ 1824636 w 1920988"/>
              <a:gd name="connsiteY21" fmla="*/ 709996 h 732642"/>
              <a:gd name="connsiteX22" fmla="*/ 1387907 w 1920988"/>
              <a:gd name="connsiteY22" fmla="*/ 709996 h 732642"/>
              <a:gd name="connsiteX23" fmla="*/ 1114952 w 1920988"/>
              <a:gd name="connsiteY23" fmla="*/ 696348 h 732642"/>
              <a:gd name="connsiteX24" fmla="*/ 882940 w 1920988"/>
              <a:gd name="connsiteY24" fmla="*/ 696348 h 732642"/>
              <a:gd name="connsiteX25" fmla="*/ 841997 w 1920988"/>
              <a:gd name="connsiteY25" fmla="*/ 723643 h 732642"/>
              <a:gd name="connsiteX26" fmla="*/ 200552 w 1920988"/>
              <a:gd name="connsiteY26" fmla="*/ 696348 h 732642"/>
              <a:gd name="connsiteX27" fmla="*/ 64074 w 1920988"/>
              <a:gd name="connsiteY27" fmla="*/ 669052 h 732642"/>
              <a:gd name="connsiteX28" fmla="*/ 50427 w 1920988"/>
              <a:gd name="connsiteY28" fmla="*/ 614461 h 732642"/>
              <a:gd name="connsiteX29" fmla="*/ 23131 w 1920988"/>
              <a:gd name="connsiteY29" fmla="*/ 532575 h 732642"/>
              <a:gd name="connsiteX30" fmla="*/ 50427 w 1920988"/>
              <a:gd name="connsiteY30" fmla="*/ 491631 h 732642"/>
              <a:gd name="connsiteX31" fmla="*/ 36779 w 1920988"/>
              <a:gd name="connsiteY31" fmla="*/ 409745 h 732642"/>
              <a:gd name="connsiteX32" fmla="*/ 50427 w 1920988"/>
              <a:gd name="connsiteY32" fmla="*/ 368802 h 732642"/>
              <a:gd name="connsiteX33" fmla="*/ 36779 w 1920988"/>
              <a:gd name="connsiteY33" fmla="*/ 327858 h 732642"/>
              <a:gd name="connsiteX34" fmla="*/ 77722 w 1920988"/>
              <a:gd name="connsiteY34" fmla="*/ 245972 h 732642"/>
              <a:gd name="connsiteX35" fmla="*/ 23131 w 1920988"/>
              <a:gd name="connsiteY35" fmla="*/ 205028 h 732642"/>
              <a:gd name="connsiteX36" fmla="*/ 64074 w 1920988"/>
              <a:gd name="connsiteY36" fmla="*/ 123142 h 732642"/>
              <a:gd name="connsiteX37" fmla="*/ 36779 w 1920988"/>
              <a:gd name="connsiteY37" fmla="*/ 41255 h 732642"/>
              <a:gd name="connsiteX38" fmla="*/ 36779 w 1920988"/>
              <a:gd name="connsiteY38" fmla="*/ 13960 h 73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20988" h="732642">
                <a:moveTo>
                  <a:pt x="36779" y="13960"/>
                </a:moveTo>
                <a:cubicBezTo>
                  <a:pt x="48152" y="7136"/>
                  <a:pt x="81916" y="-1788"/>
                  <a:pt x="105018" y="312"/>
                </a:cubicBezTo>
                <a:cubicBezTo>
                  <a:pt x="133672" y="2917"/>
                  <a:pt x="186904" y="27607"/>
                  <a:pt x="186904" y="27607"/>
                </a:cubicBezTo>
                <a:cubicBezTo>
                  <a:pt x="296089" y="-8785"/>
                  <a:pt x="159608" y="27607"/>
                  <a:pt x="268791" y="27607"/>
                </a:cubicBezTo>
                <a:cubicBezTo>
                  <a:pt x="346262" y="27607"/>
                  <a:pt x="423466" y="18509"/>
                  <a:pt x="500803" y="13960"/>
                </a:cubicBezTo>
                <a:cubicBezTo>
                  <a:pt x="663586" y="54653"/>
                  <a:pt x="400232" y="-5399"/>
                  <a:pt x="787406" y="13960"/>
                </a:cubicBezTo>
                <a:cubicBezTo>
                  <a:pt x="803788" y="14779"/>
                  <a:pt x="813678" y="33920"/>
                  <a:pt x="828349" y="41255"/>
                </a:cubicBezTo>
                <a:cubicBezTo>
                  <a:pt x="841216" y="47689"/>
                  <a:pt x="855644" y="50354"/>
                  <a:pt x="869292" y="54903"/>
                </a:cubicBezTo>
                <a:cubicBezTo>
                  <a:pt x="923883" y="50354"/>
                  <a:pt x="979349" y="51998"/>
                  <a:pt x="1033065" y="41255"/>
                </a:cubicBezTo>
                <a:cubicBezTo>
                  <a:pt x="1049149" y="38038"/>
                  <a:pt x="1057618" y="14590"/>
                  <a:pt x="1074009" y="13960"/>
                </a:cubicBezTo>
                <a:lnTo>
                  <a:pt x="1387907" y="27607"/>
                </a:lnTo>
                <a:lnTo>
                  <a:pt x="1810988" y="41255"/>
                </a:lnTo>
                <a:cubicBezTo>
                  <a:pt x="1856151" y="59320"/>
                  <a:pt x="1892874" y="53867"/>
                  <a:pt x="1892874" y="109494"/>
                </a:cubicBezTo>
                <a:cubicBezTo>
                  <a:pt x="1892874" y="123880"/>
                  <a:pt x="1883776" y="136789"/>
                  <a:pt x="1879227" y="150437"/>
                </a:cubicBezTo>
                <a:cubicBezTo>
                  <a:pt x="1883776" y="209577"/>
                  <a:pt x="1881943" y="269559"/>
                  <a:pt x="1892874" y="327858"/>
                </a:cubicBezTo>
                <a:cubicBezTo>
                  <a:pt x="1895897" y="343980"/>
                  <a:pt x="1918538" y="352481"/>
                  <a:pt x="1920170" y="368802"/>
                </a:cubicBezTo>
                <a:cubicBezTo>
                  <a:pt x="1924995" y="417055"/>
                  <a:pt x="1907523" y="461332"/>
                  <a:pt x="1892874" y="505279"/>
                </a:cubicBezTo>
                <a:cubicBezTo>
                  <a:pt x="1897423" y="532575"/>
                  <a:pt x="1900519" y="560153"/>
                  <a:pt x="1906522" y="587166"/>
                </a:cubicBezTo>
                <a:cubicBezTo>
                  <a:pt x="1909643" y="601209"/>
                  <a:pt x="1920170" y="613723"/>
                  <a:pt x="1920170" y="628109"/>
                </a:cubicBezTo>
                <a:cubicBezTo>
                  <a:pt x="1920170" y="660277"/>
                  <a:pt x="1911071" y="691798"/>
                  <a:pt x="1906522" y="723643"/>
                </a:cubicBezTo>
                <a:cubicBezTo>
                  <a:pt x="1898090" y="710995"/>
                  <a:pt x="1871244" y="652571"/>
                  <a:pt x="1838283" y="669052"/>
                </a:cubicBezTo>
                <a:cubicBezTo>
                  <a:pt x="1825416" y="675486"/>
                  <a:pt x="1829185" y="696348"/>
                  <a:pt x="1824636" y="709996"/>
                </a:cubicBezTo>
                <a:cubicBezTo>
                  <a:pt x="1586879" y="676030"/>
                  <a:pt x="1865779" y="709996"/>
                  <a:pt x="1387907" y="709996"/>
                </a:cubicBezTo>
                <a:cubicBezTo>
                  <a:pt x="1296808" y="709996"/>
                  <a:pt x="1205937" y="700897"/>
                  <a:pt x="1114952" y="696348"/>
                </a:cubicBezTo>
                <a:cubicBezTo>
                  <a:pt x="1018492" y="672233"/>
                  <a:pt x="1029495" y="668869"/>
                  <a:pt x="882940" y="696348"/>
                </a:cubicBezTo>
                <a:cubicBezTo>
                  <a:pt x="866819" y="699371"/>
                  <a:pt x="855645" y="714545"/>
                  <a:pt x="841997" y="723643"/>
                </a:cubicBezTo>
                <a:cubicBezTo>
                  <a:pt x="628182" y="714545"/>
                  <a:pt x="403578" y="764025"/>
                  <a:pt x="200552" y="696348"/>
                </a:cubicBezTo>
                <a:cubicBezTo>
                  <a:pt x="129092" y="672527"/>
                  <a:pt x="173850" y="684734"/>
                  <a:pt x="64074" y="669052"/>
                </a:cubicBezTo>
                <a:cubicBezTo>
                  <a:pt x="-67116" y="603458"/>
                  <a:pt x="42484" y="678006"/>
                  <a:pt x="50427" y="614461"/>
                </a:cubicBezTo>
                <a:cubicBezTo>
                  <a:pt x="53996" y="585911"/>
                  <a:pt x="32230" y="559870"/>
                  <a:pt x="23131" y="532575"/>
                </a:cubicBezTo>
                <a:cubicBezTo>
                  <a:pt x="32230" y="518927"/>
                  <a:pt x="48616" y="507934"/>
                  <a:pt x="50427" y="491631"/>
                </a:cubicBezTo>
                <a:cubicBezTo>
                  <a:pt x="53483" y="464128"/>
                  <a:pt x="36779" y="437417"/>
                  <a:pt x="36779" y="409745"/>
                </a:cubicBezTo>
                <a:cubicBezTo>
                  <a:pt x="36779" y="395359"/>
                  <a:pt x="45878" y="382450"/>
                  <a:pt x="50427" y="368802"/>
                </a:cubicBezTo>
                <a:cubicBezTo>
                  <a:pt x="45878" y="355154"/>
                  <a:pt x="36779" y="342244"/>
                  <a:pt x="36779" y="327858"/>
                </a:cubicBezTo>
                <a:cubicBezTo>
                  <a:pt x="36779" y="299607"/>
                  <a:pt x="63922" y="266672"/>
                  <a:pt x="77722" y="245972"/>
                </a:cubicBezTo>
                <a:cubicBezTo>
                  <a:pt x="59525" y="232324"/>
                  <a:pt x="33303" y="225373"/>
                  <a:pt x="23131" y="205028"/>
                </a:cubicBezTo>
                <a:cubicBezTo>
                  <a:pt x="15059" y="188885"/>
                  <a:pt x="59477" y="130037"/>
                  <a:pt x="64074" y="123142"/>
                </a:cubicBezTo>
                <a:cubicBezTo>
                  <a:pt x="-14780" y="83714"/>
                  <a:pt x="6450" y="117076"/>
                  <a:pt x="36779" y="41255"/>
                </a:cubicBezTo>
                <a:cubicBezTo>
                  <a:pt x="38469" y="37031"/>
                  <a:pt x="25406" y="20784"/>
                  <a:pt x="36779" y="13960"/>
                </a:cubicBez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74" name="文本框 73"/>
          <p:cNvSpPr txBox="1"/>
          <p:nvPr/>
        </p:nvSpPr>
        <p:spPr>
          <a:xfrm>
            <a:off x="273050" y="450215"/>
            <a:ext cx="1501140" cy="414020"/>
          </a:xfrm>
          <a:prstGeom prst="rect">
            <a:avLst/>
          </a:prstGeom>
          <a:noFill/>
        </p:spPr>
        <p:txBody>
          <a:bodyPr wrap="square" rtlCol="0">
            <a:spAutoFit/>
          </a:bodyPr>
          <a:lstStyle/>
          <a:p>
            <a:pPr defTabSz="914400"/>
            <a:r>
              <a:rPr lang="en-US" altLang="zh-CN" sz="2095" b="1" dirty="0" smtClean="0">
                <a:solidFill>
                  <a:prstClr val="white"/>
                </a:solidFill>
                <a:cs typeface="+mn-ea"/>
                <a:sym typeface="+mn-lt"/>
              </a:rPr>
              <a:t>1.</a:t>
            </a:r>
            <a:r>
              <a:rPr lang="zh-CN" altLang="en-US" sz="2095" b="1" dirty="0" smtClean="0">
                <a:solidFill>
                  <a:prstClr val="white"/>
                </a:solidFill>
                <a:cs typeface="+mn-ea"/>
                <a:sym typeface="+mn-lt"/>
              </a:rPr>
              <a:t>短缺原因</a:t>
            </a:r>
            <a:endParaRPr lang="zh-CN" altLang="en-US" sz="2095" b="1" dirty="0">
              <a:solidFill>
                <a:prstClr val="white"/>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3076"/>
                                        </p:tgtEl>
                                        <p:attrNameLst>
                                          <p:attrName>style.visibility</p:attrName>
                                        </p:attrNameLst>
                                      </p:cBhvr>
                                      <p:to>
                                        <p:strVal val="visible"/>
                                      </p:to>
                                    </p:set>
                                    <p:animEffect transition="in" filter="wipe(left)">
                                      <p:cBhvr>
                                        <p:cTn id="7"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540" y="4445"/>
            <a:ext cx="9150985" cy="5147310"/>
          </a:xfrm>
          <a:prstGeom prst="rect">
            <a:avLst/>
          </a:prstGeom>
        </p:spPr>
      </p:pic>
      <p:grpSp>
        <p:nvGrpSpPr>
          <p:cNvPr id="90" name="组合 89"/>
          <p:cNvGrpSpPr/>
          <p:nvPr/>
        </p:nvGrpSpPr>
        <p:grpSpPr>
          <a:xfrm>
            <a:off x="586280" y="416096"/>
            <a:ext cx="1633855" cy="694355"/>
            <a:chOff x="545184" y="1087040"/>
            <a:chExt cx="2184554" cy="928055"/>
          </a:xfrm>
        </p:grpSpPr>
        <p:sp>
          <p:nvSpPr>
            <p:cNvPr id="72" name="任意多边形 71"/>
            <p:cNvSpPr/>
            <p:nvPr/>
          </p:nvSpPr>
          <p:spPr>
            <a:xfrm>
              <a:off x="545184" y="1087040"/>
              <a:ext cx="2183642" cy="928055"/>
            </a:xfrm>
            <a:custGeom>
              <a:avLst/>
              <a:gdLst>
                <a:gd name="connsiteX0" fmla="*/ 122830 w 2183642"/>
                <a:gd name="connsiteY0" fmla="*/ 27302 h 928055"/>
                <a:gd name="connsiteX1" fmla="*/ 245660 w 2183642"/>
                <a:gd name="connsiteY1" fmla="*/ 27302 h 928055"/>
                <a:gd name="connsiteX2" fmla="*/ 341194 w 2183642"/>
                <a:gd name="connsiteY2" fmla="*/ 40950 h 928055"/>
                <a:gd name="connsiteX3" fmla="*/ 382138 w 2183642"/>
                <a:gd name="connsiteY3" fmla="*/ 68246 h 928055"/>
                <a:gd name="connsiteX4" fmla="*/ 464024 w 2183642"/>
                <a:gd name="connsiteY4" fmla="*/ 40950 h 928055"/>
                <a:gd name="connsiteX5" fmla="*/ 668741 w 2183642"/>
                <a:gd name="connsiteY5" fmla="*/ 27302 h 928055"/>
                <a:gd name="connsiteX6" fmla="*/ 750627 w 2183642"/>
                <a:gd name="connsiteY6" fmla="*/ 54598 h 928055"/>
                <a:gd name="connsiteX7" fmla="*/ 818866 w 2183642"/>
                <a:gd name="connsiteY7" fmla="*/ 40950 h 928055"/>
                <a:gd name="connsiteX8" fmla="*/ 859809 w 2183642"/>
                <a:gd name="connsiteY8" fmla="*/ 27302 h 928055"/>
                <a:gd name="connsiteX9" fmla="*/ 1023582 w 2183642"/>
                <a:gd name="connsiteY9" fmla="*/ 13655 h 928055"/>
                <a:gd name="connsiteX10" fmla="*/ 1119117 w 2183642"/>
                <a:gd name="connsiteY10" fmla="*/ 13655 h 928055"/>
                <a:gd name="connsiteX11" fmla="*/ 1201003 w 2183642"/>
                <a:gd name="connsiteY11" fmla="*/ 68246 h 928055"/>
                <a:gd name="connsiteX12" fmla="*/ 1351129 w 2183642"/>
                <a:gd name="connsiteY12" fmla="*/ 40950 h 928055"/>
                <a:gd name="connsiteX13" fmla="*/ 1433015 w 2183642"/>
                <a:gd name="connsiteY13" fmla="*/ 68246 h 928055"/>
                <a:gd name="connsiteX14" fmla="*/ 1501254 w 2183642"/>
                <a:gd name="connsiteY14" fmla="*/ 54598 h 928055"/>
                <a:gd name="connsiteX15" fmla="*/ 1651379 w 2183642"/>
                <a:gd name="connsiteY15" fmla="*/ 68246 h 928055"/>
                <a:gd name="connsiteX16" fmla="*/ 1733266 w 2183642"/>
                <a:gd name="connsiteY16" fmla="*/ 40950 h 928055"/>
                <a:gd name="connsiteX17" fmla="*/ 1951630 w 2183642"/>
                <a:gd name="connsiteY17" fmla="*/ 54598 h 928055"/>
                <a:gd name="connsiteX18" fmla="*/ 1992573 w 2183642"/>
                <a:gd name="connsiteY18" fmla="*/ 68246 h 928055"/>
                <a:gd name="connsiteX19" fmla="*/ 2047164 w 2183642"/>
                <a:gd name="connsiteY19" fmla="*/ 40950 h 928055"/>
                <a:gd name="connsiteX20" fmla="*/ 2088108 w 2183642"/>
                <a:gd name="connsiteY20" fmla="*/ 109189 h 928055"/>
                <a:gd name="connsiteX21" fmla="*/ 2169994 w 2183642"/>
                <a:gd name="connsiteY21" fmla="*/ 54598 h 928055"/>
                <a:gd name="connsiteX22" fmla="*/ 2156347 w 2183642"/>
                <a:gd name="connsiteY22" fmla="*/ 232019 h 928055"/>
                <a:gd name="connsiteX23" fmla="*/ 2142699 w 2183642"/>
                <a:gd name="connsiteY23" fmla="*/ 272962 h 928055"/>
                <a:gd name="connsiteX24" fmla="*/ 2183642 w 2183642"/>
                <a:gd name="connsiteY24" fmla="*/ 313905 h 928055"/>
                <a:gd name="connsiteX25" fmla="*/ 2169994 w 2183642"/>
                <a:gd name="connsiteY25" fmla="*/ 600508 h 928055"/>
                <a:gd name="connsiteX26" fmla="*/ 2142699 w 2183642"/>
                <a:gd name="connsiteY26" fmla="*/ 709690 h 928055"/>
                <a:gd name="connsiteX27" fmla="*/ 2183642 w 2183642"/>
                <a:gd name="connsiteY27" fmla="*/ 750634 h 928055"/>
                <a:gd name="connsiteX28" fmla="*/ 2169994 w 2183642"/>
                <a:gd name="connsiteY28" fmla="*/ 805225 h 928055"/>
                <a:gd name="connsiteX29" fmla="*/ 2006221 w 2183642"/>
                <a:gd name="connsiteY29" fmla="*/ 859816 h 928055"/>
                <a:gd name="connsiteX30" fmla="*/ 1897039 w 2183642"/>
                <a:gd name="connsiteY30" fmla="*/ 873464 h 928055"/>
                <a:gd name="connsiteX31" fmla="*/ 1842448 w 2183642"/>
                <a:gd name="connsiteY31" fmla="*/ 832520 h 928055"/>
                <a:gd name="connsiteX32" fmla="*/ 1733266 w 2183642"/>
                <a:gd name="connsiteY32" fmla="*/ 873464 h 928055"/>
                <a:gd name="connsiteX33" fmla="*/ 1555845 w 2183642"/>
                <a:gd name="connsiteY33" fmla="*/ 859816 h 928055"/>
                <a:gd name="connsiteX34" fmla="*/ 1514902 w 2183642"/>
                <a:gd name="connsiteY34" fmla="*/ 846168 h 928055"/>
                <a:gd name="connsiteX35" fmla="*/ 1460311 w 2183642"/>
                <a:gd name="connsiteY35" fmla="*/ 859816 h 928055"/>
                <a:gd name="connsiteX36" fmla="*/ 996287 w 2183642"/>
                <a:gd name="connsiteY36" fmla="*/ 887111 h 928055"/>
                <a:gd name="connsiteX37" fmla="*/ 928048 w 2183642"/>
                <a:gd name="connsiteY37" fmla="*/ 900759 h 928055"/>
                <a:gd name="connsiteX38" fmla="*/ 846161 w 2183642"/>
                <a:gd name="connsiteY38" fmla="*/ 914407 h 928055"/>
                <a:gd name="connsiteX39" fmla="*/ 791570 w 2183642"/>
                <a:gd name="connsiteY39" fmla="*/ 928055 h 928055"/>
                <a:gd name="connsiteX40" fmla="*/ 750627 w 2183642"/>
                <a:gd name="connsiteY40" fmla="*/ 914407 h 928055"/>
                <a:gd name="connsiteX41" fmla="*/ 764275 w 2183642"/>
                <a:gd name="connsiteY41" fmla="*/ 859816 h 928055"/>
                <a:gd name="connsiteX42" fmla="*/ 573206 w 2183642"/>
                <a:gd name="connsiteY42" fmla="*/ 873464 h 928055"/>
                <a:gd name="connsiteX43" fmla="*/ 518615 w 2183642"/>
                <a:gd name="connsiteY43" fmla="*/ 887111 h 928055"/>
                <a:gd name="connsiteX44" fmla="*/ 272956 w 2183642"/>
                <a:gd name="connsiteY44" fmla="*/ 859816 h 928055"/>
                <a:gd name="connsiteX45" fmla="*/ 95535 w 2183642"/>
                <a:gd name="connsiteY45" fmla="*/ 859816 h 928055"/>
                <a:gd name="connsiteX46" fmla="*/ 122830 w 2183642"/>
                <a:gd name="connsiteY46" fmla="*/ 818872 h 928055"/>
                <a:gd name="connsiteX47" fmla="*/ 81887 w 2183642"/>
                <a:gd name="connsiteY47" fmla="*/ 791577 h 928055"/>
                <a:gd name="connsiteX48" fmla="*/ 136478 w 2183642"/>
                <a:gd name="connsiteY48" fmla="*/ 709690 h 928055"/>
                <a:gd name="connsiteX49" fmla="*/ 68239 w 2183642"/>
                <a:gd name="connsiteY49" fmla="*/ 614156 h 928055"/>
                <a:gd name="connsiteX50" fmla="*/ 122830 w 2183642"/>
                <a:gd name="connsiteY50" fmla="*/ 573213 h 928055"/>
                <a:gd name="connsiteX51" fmla="*/ 136478 w 2183642"/>
                <a:gd name="connsiteY51" fmla="*/ 532269 h 928055"/>
                <a:gd name="connsiteX52" fmla="*/ 54591 w 2183642"/>
                <a:gd name="connsiteY52" fmla="*/ 504974 h 928055"/>
                <a:gd name="connsiteX53" fmla="*/ 54591 w 2183642"/>
                <a:gd name="connsiteY53" fmla="*/ 341201 h 928055"/>
                <a:gd name="connsiteX54" fmla="*/ 68239 w 2183642"/>
                <a:gd name="connsiteY54" fmla="*/ 300258 h 928055"/>
                <a:gd name="connsiteX55" fmla="*/ 109182 w 2183642"/>
                <a:gd name="connsiteY55" fmla="*/ 259314 h 928055"/>
                <a:gd name="connsiteX56" fmla="*/ 68239 w 2183642"/>
                <a:gd name="connsiteY56" fmla="*/ 122837 h 928055"/>
                <a:gd name="connsiteX57" fmla="*/ 0 w 2183642"/>
                <a:gd name="connsiteY57" fmla="*/ 95541 h 928055"/>
                <a:gd name="connsiteX58" fmla="*/ 40944 w 2183642"/>
                <a:gd name="connsiteY58" fmla="*/ 68246 h 928055"/>
                <a:gd name="connsiteX59" fmla="*/ 81887 w 2183642"/>
                <a:gd name="connsiteY59" fmla="*/ 81893 h 928055"/>
                <a:gd name="connsiteX60" fmla="*/ 122830 w 2183642"/>
                <a:gd name="connsiteY60" fmla="*/ 27302 h 92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183642" h="928055">
                  <a:moveTo>
                    <a:pt x="122830" y="27302"/>
                  </a:moveTo>
                  <a:cubicBezTo>
                    <a:pt x="150125" y="18204"/>
                    <a:pt x="105404" y="40053"/>
                    <a:pt x="245660" y="27302"/>
                  </a:cubicBezTo>
                  <a:cubicBezTo>
                    <a:pt x="277696" y="24390"/>
                    <a:pt x="309349" y="36401"/>
                    <a:pt x="341194" y="40950"/>
                  </a:cubicBezTo>
                  <a:cubicBezTo>
                    <a:pt x="354842" y="50049"/>
                    <a:pt x="365735" y="68246"/>
                    <a:pt x="382138" y="68246"/>
                  </a:cubicBezTo>
                  <a:cubicBezTo>
                    <a:pt x="410910" y="68246"/>
                    <a:pt x="435316" y="42864"/>
                    <a:pt x="464024" y="40950"/>
                  </a:cubicBezTo>
                  <a:lnTo>
                    <a:pt x="668741" y="27302"/>
                  </a:lnTo>
                  <a:cubicBezTo>
                    <a:pt x="696036" y="36401"/>
                    <a:pt x="722414" y="60241"/>
                    <a:pt x="750627" y="54598"/>
                  </a:cubicBezTo>
                  <a:cubicBezTo>
                    <a:pt x="773373" y="50049"/>
                    <a:pt x="796362" y="46576"/>
                    <a:pt x="818866" y="40950"/>
                  </a:cubicBezTo>
                  <a:cubicBezTo>
                    <a:pt x="832822" y="37461"/>
                    <a:pt x="845549" y="29203"/>
                    <a:pt x="859809" y="27302"/>
                  </a:cubicBezTo>
                  <a:cubicBezTo>
                    <a:pt x="914109" y="20062"/>
                    <a:pt x="968991" y="18204"/>
                    <a:pt x="1023582" y="13655"/>
                  </a:cubicBezTo>
                  <a:cubicBezTo>
                    <a:pt x="1071003" y="1800"/>
                    <a:pt x="1076582" y="-9975"/>
                    <a:pt x="1119117" y="13655"/>
                  </a:cubicBezTo>
                  <a:cubicBezTo>
                    <a:pt x="1147794" y="29587"/>
                    <a:pt x="1201003" y="68246"/>
                    <a:pt x="1201003" y="68246"/>
                  </a:cubicBezTo>
                  <a:cubicBezTo>
                    <a:pt x="1253241" y="50833"/>
                    <a:pt x="1287586" y="36411"/>
                    <a:pt x="1351129" y="40950"/>
                  </a:cubicBezTo>
                  <a:cubicBezTo>
                    <a:pt x="1379828" y="43000"/>
                    <a:pt x="1433015" y="68246"/>
                    <a:pt x="1433015" y="68246"/>
                  </a:cubicBezTo>
                  <a:cubicBezTo>
                    <a:pt x="1455761" y="63697"/>
                    <a:pt x="1478057" y="54598"/>
                    <a:pt x="1501254" y="54598"/>
                  </a:cubicBezTo>
                  <a:cubicBezTo>
                    <a:pt x="1551502" y="54598"/>
                    <a:pt x="1601218" y="71197"/>
                    <a:pt x="1651379" y="68246"/>
                  </a:cubicBezTo>
                  <a:cubicBezTo>
                    <a:pt x="1680102" y="66556"/>
                    <a:pt x="1733266" y="40950"/>
                    <a:pt x="1733266" y="40950"/>
                  </a:cubicBezTo>
                  <a:cubicBezTo>
                    <a:pt x="1806054" y="45499"/>
                    <a:pt x="1879101" y="46963"/>
                    <a:pt x="1951630" y="54598"/>
                  </a:cubicBezTo>
                  <a:cubicBezTo>
                    <a:pt x="1965937" y="56104"/>
                    <a:pt x="1978332" y="70281"/>
                    <a:pt x="1992573" y="68246"/>
                  </a:cubicBezTo>
                  <a:cubicBezTo>
                    <a:pt x="2012713" y="65369"/>
                    <a:pt x="2028967" y="50049"/>
                    <a:pt x="2047164" y="40950"/>
                  </a:cubicBezTo>
                  <a:cubicBezTo>
                    <a:pt x="2039787" y="70459"/>
                    <a:pt x="2004501" y="134271"/>
                    <a:pt x="2088108" y="109189"/>
                  </a:cubicBezTo>
                  <a:cubicBezTo>
                    <a:pt x="2119529" y="99763"/>
                    <a:pt x="2169994" y="54598"/>
                    <a:pt x="2169994" y="54598"/>
                  </a:cubicBezTo>
                  <a:cubicBezTo>
                    <a:pt x="2165445" y="113738"/>
                    <a:pt x="2163704" y="173162"/>
                    <a:pt x="2156347" y="232019"/>
                  </a:cubicBezTo>
                  <a:cubicBezTo>
                    <a:pt x="2154563" y="246294"/>
                    <a:pt x="2138150" y="259314"/>
                    <a:pt x="2142699" y="272962"/>
                  </a:cubicBezTo>
                  <a:cubicBezTo>
                    <a:pt x="2148802" y="291272"/>
                    <a:pt x="2169994" y="300257"/>
                    <a:pt x="2183642" y="313905"/>
                  </a:cubicBezTo>
                  <a:cubicBezTo>
                    <a:pt x="2134721" y="460673"/>
                    <a:pt x="2154433" y="367084"/>
                    <a:pt x="2169994" y="600508"/>
                  </a:cubicBezTo>
                  <a:cubicBezTo>
                    <a:pt x="2162144" y="624060"/>
                    <a:pt x="2137995" y="690872"/>
                    <a:pt x="2142699" y="709690"/>
                  </a:cubicBezTo>
                  <a:cubicBezTo>
                    <a:pt x="2147380" y="728415"/>
                    <a:pt x="2169994" y="736986"/>
                    <a:pt x="2183642" y="750634"/>
                  </a:cubicBezTo>
                  <a:cubicBezTo>
                    <a:pt x="2179093" y="768831"/>
                    <a:pt x="2179300" y="788939"/>
                    <a:pt x="2169994" y="805225"/>
                  </a:cubicBezTo>
                  <a:cubicBezTo>
                    <a:pt x="2131851" y="871976"/>
                    <a:pt x="2080085" y="851126"/>
                    <a:pt x="2006221" y="859816"/>
                  </a:cubicBezTo>
                  <a:lnTo>
                    <a:pt x="1897039" y="873464"/>
                  </a:lnTo>
                  <a:cubicBezTo>
                    <a:pt x="1878842" y="859816"/>
                    <a:pt x="1864653" y="837454"/>
                    <a:pt x="1842448" y="832520"/>
                  </a:cubicBezTo>
                  <a:cubicBezTo>
                    <a:pt x="1798178" y="822682"/>
                    <a:pt x="1765188" y="852182"/>
                    <a:pt x="1733266" y="873464"/>
                  </a:cubicBezTo>
                  <a:cubicBezTo>
                    <a:pt x="1674126" y="868915"/>
                    <a:pt x="1614702" y="867173"/>
                    <a:pt x="1555845" y="859816"/>
                  </a:cubicBezTo>
                  <a:cubicBezTo>
                    <a:pt x="1541570" y="858032"/>
                    <a:pt x="1529288" y="846168"/>
                    <a:pt x="1514902" y="846168"/>
                  </a:cubicBezTo>
                  <a:cubicBezTo>
                    <a:pt x="1496145" y="846168"/>
                    <a:pt x="1479010" y="858340"/>
                    <a:pt x="1460311" y="859816"/>
                  </a:cubicBezTo>
                  <a:cubicBezTo>
                    <a:pt x="1305850" y="872010"/>
                    <a:pt x="996287" y="887111"/>
                    <a:pt x="996287" y="887111"/>
                  </a:cubicBezTo>
                  <a:lnTo>
                    <a:pt x="928048" y="900759"/>
                  </a:lnTo>
                  <a:cubicBezTo>
                    <a:pt x="900822" y="905709"/>
                    <a:pt x="873296" y="908980"/>
                    <a:pt x="846161" y="914407"/>
                  </a:cubicBezTo>
                  <a:cubicBezTo>
                    <a:pt x="827768" y="918086"/>
                    <a:pt x="809767" y="923506"/>
                    <a:pt x="791570" y="928055"/>
                  </a:cubicBezTo>
                  <a:cubicBezTo>
                    <a:pt x="777922" y="923506"/>
                    <a:pt x="755970" y="927764"/>
                    <a:pt x="750627" y="914407"/>
                  </a:cubicBezTo>
                  <a:cubicBezTo>
                    <a:pt x="743661" y="896991"/>
                    <a:pt x="782552" y="864034"/>
                    <a:pt x="764275" y="859816"/>
                  </a:cubicBezTo>
                  <a:cubicBezTo>
                    <a:pt x="702058" y="845458"/>
                    <a:pt x="636896" y="868915"/>
                    <a:pt x="573206" y="873464"/>
                  </a:cubicBezTo>
                  <a:cubicBezTo>
                    <a:pt x="555009" y="878013"/>
                    <a:pt x="537372" y="887111"/>
                    <a:pt x="518615" y="887111"/>
                  </a:cubicBezTo>
                  <a:cubicBezTo>
                    <a:pt x="343356" y="887111"/>
                    <a:pt x="369564" y="892019"/>
                    <a:pt x="272956" y="859816"/>
                  </a:cubicBezTo>
                  <a:cubicBezTo>
                    <a:pt x="231226" y="866771"/>
                    <a:pt x="134896" y="891305"/>
                    <a:pt x="95535" y="859816"/>
                  </a:cubicBezTo>
                  <a:cubicBezTo>
                    <a:pt x="82727" y="849569"/>
                    <a:pt x="113732" y="832520"/>
                    <a:pt x="122830" y="818872"/>
                  </a:cubicBezTo>
                  <a:cubicBezTo>
                    <a:pt x="109182" y="809774"/>
                    <a:pt x="79852" y="807853"/>
                    <a:pt x="81887" y="791577"/>
                  </a:cubicBezTo>
                  <a:cubicBezTo>
                    <a:pt x="85956" y="759025"/>
                    <a:pt x="136478" y="709690"/>
                    <a:pt x="136478" y="709690"/>
                  </a:cubicBezTo>
                  <a:cubicBezTo>
                    <a:pt x="98591" y="690747"/>
                    <a:pt x="43175" y="680994"/>
                    <a:pt x="68239" y="614156"/>
                  </a:cubicBezTo>
                  <a:cubicBezTo>
                    <a:pt x="76226" y="592858"/>
                    <a:pt x="104633" y="586861"/>
                    <a:pt x="122830" y="573213"/>
                  </a:cubicBezTo>
                  <a:cubicBezTo>
                    <a:pt x="127379" y="559565"/>
                    <a:pt x="146651" y="542442"/>
                    <a:pt x="136478" y="532269"/>
                  </a:cubicBezTo>
                  <a:cubicBezTo>
                    <a:pt x="116133" y="511924"/>
                    <a:pt x="54591" y="504974"/>
                    <a:pt x="54591" y="504974"/>
                  </a:cubicBezTo>
                  <a:cubicBezTo>
                    <a:pt x="29691" y="430271"/>
                    <a:pt x="34276" y="463091"/>
                    <a:pt x="54591" y="341201"/>
                  </a:cubicBezTo>
                  <a:cubicBezTo>
                    <a:pt x="56956" y="327011"/>
                    <a:pt x="60259" y="312228"/>
                    <a:pt x="68239" y="300258"/>
                  </a:cubicBezTo>
                  <a:cubicBezTo>
                    <a:pt x="78945" y="284199"/>
                    <a:pt x="95534" y="272962"/>
                    <a:pt x="109182" y="259314"/>
                  </a:cubicBezTo>
                  <a:cubicBezTo>
                    <a:pt x="104180" y="229301"/>
                    <a:pt x="99095" y="149285"/>
                    <a:pt x="68239" y="122837"/>
                  </a:cubicBezTo>
                  <a:cubicBezTo>
                    <a:pt x="49638" y="106894"/>
                    <a:pt x="22746" y="104640"/>
                    <a:pt x="0" y="95541"/>
                  </a:cubicBezTo>
                  <a:cubicBezTo>
                    <a:pt x="13648" y="86443"/>
                    <a:pt x="24765" y="70943"/>
                    <a:pt x="40944" y="68246"/>
                  </a:cubicBezTo>
                  <a:cubicBezTo>
                    <a:pt x="55134" y="65881"/>
                    <a:pt x="67501" y="81893"/>
                    <a:pt x="81887" y="81893"/>
                  </a:cubicBezTo>
                  <a:cubicBezTo>
                    <a:pt x="168260" y="81893"/>
                    <a:pt x="95535" y="36400"/>
                    <a:pt x="122830" y="2730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73" name="任意多边形 72"/>
            <p:cNvSpPr/>
            <p:nvPr/>
          </p:nvSpPr>
          <p:spPr>
            <a:xfrm>
              <a:off x="663330" y="1198395"/>
              <a:ext cx="1920988" cy="732642"/>
            </a:xfrm>
            <a:custGeom>
              <a:avLst/>
              <a:gdLst>
                <a:gd name="connsiteX0" fmla="*/ 36779 w 1920988"/>
                <a:gd name="connsiteY0" fmla="*/ 13960 h 732642"/>
                <a:gd name="connsiteX1" fmla="*/ 105018 w 1920988"/>
                <a:gd name="connsiteY1" fmla="*/ 312 h 732642"/>
                <a:gd name="connsiteX2" fmla="*/ 186904 w 1920988"/>
                <a:gd name="connsiteY2" fmla="*/ 27607 h 732642"/>
                <a:gd name="connsiteX3" fmla="*/ 268791 w 1920988"/>
                <a:gd name="connsiteY3" fmla="*/ 27607 h 732642"/>
                <a:gd name="connsiteX4" fmla="*/ 500803 w 1920988"/>
                <a:gd name="connsiteY4" fmla="*/ 13960 h 732642"/>
                <a:gd name="connsiteX5" fmla="*/ 787406 w 1920988"/>
                <a:gd name="connsiteY5" fmla="*/ 13960 h 732642"/>
                <a:gd name="connsiteX6" fmla="*/ 828349 w 1920988"/>
                <a:gd name="connsiteY6" fmla="*/ 41255 h 732642"/>
                <a:gd name="connsiteX7" fmla="*/ 869292 w 1920988"/>
                <a:gd name="connsiteY7" fmla="*/ 54903 h 732642"/>
                <a:gd name="connsiteX8" fmla="*/ 1033065 w 1920988"/>
                <a:gd name="connsiteY8" fmla="*/ 41255 h 732642"/>
                <a:gd name="connsiteX9" fmla="*/ 1074009 w 1920988"/>
                <a:gd name="connsiteY9" fmla="*/ 13960 h 732642"/>
                <a:gd name="connsiteX10" fmla="*/ 1387907 w 1920988"/>
                <a:gd name="connsiteY10" fmla="*/ 27607 h 732642"/>
                <a:gd name="connsiteX11" fmla="*/ 1810988 w 1920988"/>
                <a:gd name="connsiteY11" fmla="*/ 41255 h 732642"/>
                <a:gd name="connsiteX12" fmla="*/ 1892874 w 1920988"/>
                <a:gd name="connsiteY12" fmla="*/ 109494 h 732642"/>
                <a:gd name="connsiteX13" fmla="*/ 1879227 w 1920988"/>
                <a:gd name="connsiteY13" fmla="*/ 150437 h 732642"/>
                <a:gd name="connsiteX14" fmla="*/ 1892874 w 1920988"/>
                <a:gd name="connsiteY14" fmla="*/ 327858 h 732642"/>
                <a:gd name="connsiteX15" fmla="*/ 1920170 w 1920988"/>
                <a:gd name="connsiteY15" fmla="*/ 368802 h 732642"/>
                <a:gd name="connsiteX16" fmla="*/ 1892874 w 1920988"/>
                <a:gd name="connsiteY16" fmla="*/ 505279 h 732642"/>
                <a:gd name="connsiteX17" fmla="*/ 1906522 w 1920988"/>
                <a:gd name="connsiteY17" fmla="*/ 587166 h 732642"/>
                <a:gd name="connsiteX18" fmla="*/ 1920170 w 1920988"/>
                <a:gd name="connsiteY18" fmla="*/ 628109 h 732642"/>
                <a:gd name="connsiteX19" fmla="*/ 1906522 w 1920988"/>
                <a:gd name="connsiteY19" fmla="*/ 723643 h 732642"/>
                <a:gd name="connsiteX20" fmla="*/ 1838283 w 1920988"/>
                <a:gd name="connsiteY20" fmla="*/ 669052 h 732642"/>
                <a:gd name="connsiteX21" fmla="*/ 1824636 w 1920988"/>
                <a:gd name="connsiteY21" fmla="*/ 709996 h 732642"/>
                <a:gd name="connsiteX22" fmla="*/ 1387907 w 1920988"/>
                <a:gd name="connsiteY22" fmla="*/ 709996 h 732642"/>
                <a:gd name="connsiteX23" fmla="*/ 1114952 w 1920988"/>
                <a:gd name="connsiteY23" fmla="*/ 696348 h 732642"/>
                <a:gd name="connsiteX24" fmla="*/ 882940 w 1920988"/>
                <a:gd name="connsiteY24" fmla="*/ 696348 h 732642"/>
                <a:gd name="connsiteX25" fmla="*/ 841997 w 1920988"/>
                <a:gd name="connsiteY25" fmla="*/ 723643 h 732642"/>
                <a:gd name="connsiteX26" fmla="*/ 200552 w 1920988"/>
                <a:gd name="connsiteY26" fmla="*/ 696348 h 732642"/>
                <a:gd name="connsiteX27" fmla="*/ 64074 w 1920988"/>
                <a:gd name="connsiteY27" fmla="*/ 669052 h 732642"/>
                <a:gd name="connsiteX28" fmla="*/ 50427 w 1920988"/>
                <a:gd name="connsiteY28" fmla="*/ 614461 h 732642"/>
                <a:gd name="connsiteX29" fmla="*/ 23131 w 1920988"/>
                <a:gd name="connsiteY29" fmla="*/ 532575 h 732642"/>
                <a:gd name="connsiteX30" fmla="*/ 50427 w 1920988"/>
                <a:gd name="connsiteY30" fmla="*/ 491631 h 732642"/>
                <a:gd name="connsiteX31" fmla="*/ 36779 w 1920988"/>
                <a:gd name="connsiteY31" fmla="*/ 409745 h 732642"/>
                <a:gd name="connsiteX32" fmla="*/ 50427 w 1920988"/>
                <a:gd name="connsiteY32" fmla="*/ 368802 h 732642"/>
                <a:gd name="connsiteX33" fmla="*/ 36779 w 1920988"/>
                <a:gd name="connsiteY33" fmla="*/ 327858 h 732642"/>
                <a:gd name="connsiteX34" fmla="*/ 77722 w 1920988"/>
                <a:gd name="connsiteY34" fmla="*/ 245972 h 732642"/>
                <a:gd name="connsiteX35" fmla="*/ 23131 w 1920988"/>
                <a:gd name="connsiteY35" fmla="*/ 205028 h 732642"/>
                <a:gd name="connsiteX36" fmla="*/ 64074 w 1920988"/>
                <a:gd name="connsiteY36" fmla="*/ 123142 h 732642"/>
                <a:gd name="connsiteX37" fmla="*/ 36779 w 1920988"/>
                <a:gd name="connsiteY37" fmla="*/ 41255 h 732642"/>
                <a:gd name="connsiteX38" fmla="*/ 36779 w 1920988"/>
                <a:gd name="connsiteY38" fmla="*/ 13960 h 73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20988" h="732642">
                  <a:moveTo>
                    <a:pt x="36779" y="13960"/>
                  </a:moveTo>
                  <a:cubicBezTo>
                    <a:pt x="48152" y="7136"/>
                    <a:pt x="81916" y="-1788"/>
                    <a:pt x="105018" y="312"/>
                  </a:cubicBezTo>
                  <a:cubicBezTo>
                    <a:pt x="133672" y="2917"/>
                    <a:pt x="186904" y="27607"/>
                    <a:pt x="186904" y="27607"/>
                  </a:cubicBezTo>
                  <a:cubicBezTo>
                    <a:pt x="296089" y="-8785"/>
                    <a:pt x="159608" y="27607"/>
                    <a:pt x="268791" y="27607"/>
                  </a:cubicBezTo>
                  <a:cubicBezTo>
                    <a:pt x="346262" y="27607"/>
                    <a:pt x="423466" y="18509"/>
                    <a:pt x="500803" y="13960"/>
                  </a:cubicBezTo>
                  <a:cubicBezTo>
                    <a:pt x="663586" y="54653"/>
                    <a:pt x="400232" y="-5399"/>
                    <a:pt x="787406" y="13960"/>
                  </a:cubicBezTo>
                  <a:cubicBezTo>
                    <a:pt x="803788" y="14779"/>
                    <a:pt x="813678" y="33920"/>
                    <a:pt x="828349" y="41255"/>
                  </a:cubicBezTo>
                  <a:cubicBezTo>
                    <a:pt x="841216" y="47689"/>
                    <a:pt x="855644" y="50354"/>
                    <a:pt x="869292" y="54903"/>
                  </a:cubicBezTo>
                  <a:cubicBezTo>
                    <a:pt x="923883" y="50354"/>
                    <a:pt x="979349" y="51998"/>
                    <a:pt x="1033065" y="41255"/>
                  </a:cubicBezTo>
                  <a:cubicBezTo>
                    <a:pt x="1049149" y="38038"/>
                    <a:pt x="1057618" y="14590"/>
                    <a:pt x="1074009" y="13960"/>
                  </a:cubicBezTo>
                  <a:lnTo>
                    <a:pt x="1387907" y="27607"/>
                  </a:lnTo>
                  <a:lnTo>
                    <a:pt x="1810988" y="41255"/>
                  </a:lnTo>
                  <a:cubicBezTo>
                    <a:pt x="1856151" y="59320"/>
                    <a:pt x="1892874" y="53867"/>
                    <a:pt x="1892874" y="109494"/>
                  </a:cubicBezTo>
                  <a:cubicBezTo>
                    <a:pt x="1892874" y="123880"/>
                    <a:pt x="1883776" y="136789"/>
                    <a:pt x="1879227" y="150437"/>
                  </a:cubicBezTo>
                  <a:cubicBezTo>
                    <a:pt x="1883776" y="209577"/>
                    <a:pt x="1881943" y="269559"/>
                    <a:pt x="1892874" y="327858"/>
                  </a:cubicBezTo>
                  <a:cubicBezTo>
                    <a:pt x="1895897" y="343980"/>
                    <a:pt x="1918538" y="352481"/>
                    <a:pt x="1920170" y="368802"/>
                  </a:cubicBezTo>
                  <a:cubicBezTo>
                    <a:pt x="1924995" y="417055"/>
                    <a:pt x="1907523" y="461332"/>
                    <a:pt x="1892874" y="505279"/>
                  </a:cubicBezTo>
                  <a:cubicBezTo>
                    <a:pt x="1897423" y="532575"/>
                    <a:pt x="1900519" y="560153"/>
                    <a:pt x="1906522" y="587166"/>
                  </a:cubicBezTo>
                  <a:cubicBezTo>
                    <a:pt x="1909643" y="601209"/>
                    <a:pt x="1920170" y="613723"/>
                    <a:pt x="1920170" y="628109"/>
                  </a:cubicBezTo>
                  <a:cubicBezTo>
                    <a:pt x="1920170" y="660277"/>
                    <a:pt x="1911071" y="691798"/>
                    <a:pt x="1906522" y="723643"/>
                  </a:cubicBezTo>
                  <a:cubicBezTo>
                    <a:pt x="1898090" y="710995"/>
                    <a:pt x="1871244" y="652571"/>
                    <a:pt x="1838283" y="669052"/>
                  </a:cubicBezTo>
                  <a:cubicBezTo>
                    <a:pt x="1825416" y="675486"/>
                    <a:pt x="1829185" y="696348"/>
                    <a:pt x="1824636" y="709996"/>
                  </a:cubicBezTo>
                  <a:cubicBezTo>
                    <a:pt x="1586879" y="676030"/>
                    <a:pt x="1865779" y="709996"/>
                    <a:pt x="1387907" y="709996"/>
                  </a:cubicBezTo>
                  <a:cubicBezTo>
                    <a:pt x="1296808" y="709996"/>
                    <a:pt x="1205937" y="700897"/>
                    <a:pt x="1114952" y="696348"/>
                  </a:cubicBezTo>
                  <a:cubicBezTo>
                    <a:pt x="1018492" y="672233"/>
                    <a:pt x="1029495" y="668869"/>
                    <a:pt x="882940" y="696348"/>
                  </a:cubicBezTo>
                  <a:cubicBezTo>
                    <a:pt x="866819" y="699371"/>
                    <a:pt x="855645" y="714545"/>
                    <a:pt x="841997" y="723643"/>
                  </a:cubicBezTo>
                  <a:cubicBezTo>
                    <a:pt x="628182" y="714545"/>
                    <a:pt x="403578" y="764025"/>
                    <a:pt x="200552" y="696348"/>
                  </a:cubicBezTo>
                  <a:cubicBezTo>
                    <a:pt x="129092" y="672527"/>
                    <a:pt x="173850" y="684734"/>
                    <a:pt x="64074" y="669052"/>
                  </a:cubicBezTo>
                  <a:cubicBezTo>
                    <a:pt x="-67116" y="603458"/>
                    <a:pt x="42484" y="678006"/>
                    <a:pt x="50427" y="614461"/>
                  </a:cubicBezTo>
                  <a:cubicBezTo>
                    <a:pt x="53996" y="585911"/>
                    <a:pt x="32230" y="559870"/>
                    <a:pt x="23131" y="532575"/>
                  </a:cubicBezTo>
                  <a:cubicBezTo>
                    <a:pt x="32230" y="518927"/>
                    <a:pt x="48616" y="507934"/>
                    <a:pt x="50427" y="491631"/>
                  </a:cubicBezTo>
                  <a:cubicBezTo>
                    <a:pt x="53483" y="464128"/>
                    <a:pt x="36779" y="437417"/>
                    <a:pt x="36779" y="409745"/>
                  </a:cubicBezTo>
                  <a:cubicBezTo>
                    <a:pt x="36779" y="395359"/>
                    <a:pt x="45878" y="382450"/>
                    <a:pt x="50427" y="368802"/>
                  </a:cubicBezTo>
                  <a:cubicBezTo>
                    <a:pt x="45878" y="355154"/>
                    <a:pt x="36779" y="342244"/>
                    <a:pt x="36779" y="327858"/>
                  </a:cubicBezTo>
                  <a:cubicBezTo>
                    <a:pt x="36779" y="299607"/>
                    <a:pt x="63922" y="266672"/>
                    <a:pt x="77722" y="245972"/>
                  </a:cubicBezTo>
                  <a:cubicBezTo>
                    <a:pt x="59525" y="232324"/>
                    <a:pt x="33303" y="225373"/>
                    <a:pt x="23131" y="205028"/>
                  </a:cubicBezTo>
                  <a:cubicBezTo>
                    <a:pt x="15059" y="188885"/>
                    <a:pt x="59477" y="130037"/>
                    <a:pt x="64074" y="123142"/>
                  </a:cubicBezTo>
                  <a:cubicBezTo>
                    <a:pt x="-14780" y="83714"/>
                    <a:pt x="6450" y="117076"/>
                    <a:pt x="36779" y="41255"/>
                  </a:cubicBezTo>
                  <a:cubicBezTo>
                    <a:pt x="38469" y="37031"/>
                    <a:pt x="25406" y="20784"/>
                    <a:pt x="36779" y="13960"/>
                  </a:cubicBez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74" name="文本框 73"/>
            <p:cNvSpPr txBox="1"/>
            <p:nvPr/>
          </p:nvSpPr>
          <p:spPr>
            <a:xfrm>
              <a:off x="681029" y="1273759"/>
              <a:ext cx="2048709" cy="553367"/>
            </a:xfrm>
            <a:prstGeom prst="rect">
              <a:avLst/>
            </a:prstGeom>
            <a:noFill/>
          </p:spPr>
          <p:txBody>
            <a:bodyPr wrap="square" rtlCol="0">
              <a:spAutoFit/>
            </a:bodyPr>
            <a:lstStyle/>
            <a:p>
              <a:pPr defTabSz="914400"/>
              <a:r>
                <a:rPr lang="en-US" altLang="zh-CN" sz="2095" b="1" dirty="0" smtClean="0">
                  <a:solidFill>
                    <a:prstClr val="white"/>
                  </a:solidFill>
                  <a:cs typeface="+mn-ea"/>
                  <a:sym typeface="+mn-lt"/>
                </a:rPr>
                <a:t>2.</a:t>
              </a:r>
              <a:r>
                <a:rPr lang="zh-CN" altLang="en-US" sz="2095" b="1" dirty="0" smtClean="0">
                  <a:solidFill>
                    <a:prstClr val="white"/>
                  </a:solidFill>
                  <a:cs typeface="+mn-ea"/>
                  <a:sym typeface="+mn-lt"/>
                </a:rPr>
                <a:t>解决措施</a:t>
              </a:r>
              <a:endParaRPr lang="zh-CN" altLang="en-US" sz="2095" b="1" dirty="0">
                <a:solidFill>
                  <a:prstClr val="white"/>
                </a:solidFill>
                <a:cs typeface="+mn-ea"/>
                <a:sym typeface="+mn-lt"/>
              </a:endParaRPr>
            </a:p>
          </p:txBody>
        </p:sp>
      </p:grpSp>
      <p:grpSp>
        <p:nvGrpSpPr>
          <p:cNvPr id="89" name="组合 88"/>
          <p:cNvGrpSpPr/>
          <p:nvPr/>
        </p:nvGrpSpPr>
        <p:grpSpPr>
          <a:xfrm>
            <a:off x="688008" y="1074090"/>
            <a:ext cx="5791331" cy="3668492"/>
            <a:chOff x="734895" y="1849608"/>
            <a:chExt cx="7743330" cy="4903202"/>
          </a:xfrm>
        </p:grpSpPr>
        <p:grpSp>
          <p:nvGrpSpPr>
            <p:cNvPr id="3073" name="组合 3072"/>
            <p:cNvGrpSpPr/>
            <p:nvPr/>
          </p:nvGrpSpPr>
          <p:grpSpPr>
            <a:xfrm>
              <a:off x="734895" y="2968342"/>
              <a:ext cx="532262" cy="2106848"/>
              <a:chOff x="1199448" y="2567718"/>
              <a:chExt cx="532262" cy="2106848"/>
            </a:xfrm>
          </p:grpSpPr>
          <p:sp>
            <p:nvSpPr>
              <p:cNvPr id="19" name="圆角矩形 18"/>
              <p:cNvSpPr/>
              <p:nvPr/>
            </p:nvSpPr>
            <p:spPr>
              <a:xfrm>
                <a:off x="1251334" y="2567718"/>
                <a:ext cx="480376" cy="2101786"/>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495" b="1">
                  <a:solidFill>
                    <a:prstClr val="white"/>
                  </a:solidFill>
                  <a:cs typeface="+mn-ea"/>
                  <a:sym typeface="+mn-lt"/>
                </a:endParaRPr>
              </a:p>
            </p:txBody>
          </p:sp>
          <p:sp>
            <p:nvSpPr>
              <p:cNvPr id="23" name="矩形 22"/>
              <p:cNvSpPr/>
              <p:nvPr/>
            </p:nvSpPr>
            <p:spPr>
              <a:xfrm>
                <a:off x="1199448" y="2578220"/>
                <a:ext cx="532262" cy="2096346"/>
              </a:xfrm>
              <a:prstGeom prst="rect">
                <a:avLst/>
              </a:prstGeom>
            </p:spPr>
            <p:txBody>
              <a:bodyPr wrap="square">
                <a:spAutoFit/>
              </a:bodyPr>
              <a:lstStyle/>
              <a:p>
                <a:pPr defTabSz="914400"/>
                <a:r>
                  <a:rPr lang="zh-CN" altLang="en-US" sz="2395" b="1" dirty="0" smtClean="0">
                    <a:solidFill>
                      <a:prstClr val="white"/>
                    </a:solidFill>
                    <a:cs typeface="+mn-ea"/>
                    <a:sym typeface="+mn-lt"/>
                  </a:rPr>
                  <a:t>解决措施</a:t>
                </a:r>
              </a:p>
            </p:txBody>
          </p:sp>
        </p:grpSp>
        <p:grpSp>
          <p:nvGrpSpPr>
            <p:cNvPr id="24" name="组合 23"/>
            <p:cNvGrpSpPr/>
            <p:nvPr/>
          </p:nvGrpSpPr>
          <p:grpSpPr>
            <a:xfrm>
              <a:off x="1578286" y="2767714"/>
              <a:ext cx="1080913" cy="553367"/>
              <a:chOff x="1923482" y="2641726"/>
              <a:chExt cx="1080913" cy="553367"/>
            </a:xfrm>
          </p:grpSpPr>
          <p:sp>
            <p:nvSpPr>
              <p:cNvPr id="25" name="圆角矩形 24"/>
              <p:cNvSpPr/>
              <p:nvPr/>
            </p:nvSpPr>
            <p:spPr>
              <a:xfrm>
                <a:off x="2055931" y="2692204"/>
                <a:ext cx="815918" cy="460008"/>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28" name="矩形 27"/>
              <p:cNvSpPr/>
              <p:nvPr/>
            </p:nvSpPr>
            <p:spPr>
              <a:xfrm>
                <a:off x="1923482" y="2641726"/>
                <a:ext cx="1080913" cy="553367"/>
              </a:xfrm>
              <a:prstGeom prst="rect">
                <a:avLst/>
              </a:prstGeom>
            </p:spPr>
            <p:txBody>
              <a:bodyPr wrap="square">
                <a:spAutoFit/>
              </a:bodyPr>
              <a:lstStyle/>
              <a:p>
                <a:pPr algn="ctr" defTabSz="914400"/>
                <a:r>
                  <a:rPr lang="zh-CN" altLang="en-US" sz="2095" b="1" dirty="0" smtClean="0">
                    <a:solidFill>
                      <a:prstClr val="white"/>
                    </a:solidFill>
                    <a:cs typeface="+mn-ea"/>
                    <a:sym typeface="+mn-lt"/>
                  </a:rPr>
                  <a:t>开源</a:t>
                </a:r>
              </a:p>
            </p:txBody>
          </p:sp>
        </p:grpSp>
        <p:grpSp>
          <p:nvGrpSpPr>
            <p:cNvPr id="30" name="组合 29"/>
            <p:cNvGrpSpPr/>
            <p:nvPr/>
          </p:nvGrpSpPr>
          <p:grpSpPr>
            <a:xfrm>
              <a:off x="1578286" y="5457076"/>
              <a:ext cx="1080913" cy="557029"/>
              <a:chOff x="1926251" y="2297502"/>
              <a:chExt cx="1080913" cy="557029"/>
            </a:xfrm>
          </p:grpSpPr>
          <p:sp>
            <p:nvSpPr>
              <p:cNvPr id="31" name="圆角矩形 30"/>
              <p:cNvSpPr/>
              <p:nvPr/>
            </p:nvSpPr>
            <p:spPr>
              <a:xfrm>
                <a:off x="2056153" y="2346995"/>
                <a:ext cx="815918" cy="507536"/>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32" name="矩形 31"/>
              <p:cNvSpPr/>
              <p:nvPr/>
            </p:nvSpPr>
            <p:spPr>
              <a:xfrm>
                <a:off x="1926251" y="2297502"/>
                <a:ext cx="1080913" cy="553367"/>
              </a:xfrm>
              <a:prstGeom prst="rect">
                <a:avLst/>
              </a:prstGeom>
            </p:spPr>
            <p:txBody>
              <a:bodyPr wrap="square">
                <a:spAutoFit/>
              </a:bodyPr>
              <a:lstStyle/>
              <a:p>
                <a:pPr algn="ctr" defTabSz="914400"/>
                <a:r>
                  <a:rPr lang="zh-CN" altLang="en-US" sz="2095" b="1" dirty="0" smtClean="0">
                    <a:solidFill>
                      <a:prstClr val="white"/>
                    </a:solidFill>
                    <a:cs typeface="+mn-ea"/>
                    <a:sym typeface="+mn-lt"/>
                  </a:rPr>
                  <a:t>节流</a:t>
                </a:r>
              </a:p>
            </p:txBody>
          </p:sp>
        </p:grpSp>
        <p:grpSp>
          <p:nvGrpSpPr>
            <p:cNvPr id="29" name="组合 28"/>
            <p:cNvGrpSpPr/>
            <p:nvPr/>
          </p:nvGrpSpPr>
          <p:grpSpPr>
            <a:xfrm>
              <a:off x="3197012" y="2417421"/>
              <a:ext cx="2116448" cy="553367"/>
              <a:chOff x="3887498" y="1887501"/>
              <a:chExt cx="2116448" cy="553367"/>
            </a:xfrm>
          </p:grpSpPr>
          <p:sp>
            <p:nvSpPr>
              <p:cNvPr id="27" name="圆角矩形 26"/>
              <p:cNvSpPr/>
              <p:nvPr/>
            </p:nvSpPr>
            <p:spPr>
              <a:xfrm>
                <a:off x="3887498" y="1910584"/>
                <a:ext cx="1961940" cy="477054"/>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33" name="矩形 32"/>
              <p:cNvSpPr/>
              <p:nvPr/>
            </p:nvSpPr>
            <p:spPr>
              <a:xfrm>
                <a:off x="3901145" y="1887501"/>
                <a:ext cx="2102801" cy="553367"/>
              </a:xfrm>
              <a:prstGeom prst="rect">
                <a:avLst/>
              </a:prstGeom>
            </p:spPr>
            <p:txBody>
              <a:bodyPr wrap="square">
                <a:spAutoFit/>
              </a:bodyPr>
              <a:lstStyle/>
              <a:p>
                <a:pPr defTabSz="914400"/>
                <a:r>
                  <a:rPr lang="zh-CN" altLang="en-US" sz="2095" b="1" dirty="0" smtClean="0">
                    <a:solidFill>
                      <a:prstClr val="white"/>
                    </a:solidFill>
                    <a:cs typeface="+mn-ea"/>
                    <a:sym typeface="+mn-lt"/>
                  </a:rPr>
                  <a:t>跨流域调水</a:t>
                </a:r>
              </a:p>
            </p:txBody>
          </p:sp>
        </p:grpSp>
        <p:grpSp>
          <p:nvGrpSpPr>
            <p:cNvPr id="35" name="组合 34"/>
            <p:cNvGrpSpPr/>
            <p:nvPr/>
          </p:nvGrpSpPr>
          <p:grpSpPr>
            <a:xfrm>
              <a:off x="3197012" y="1849608"/>
              <a:ext cx="2116786" cy="553367"/>
              <a:chOff x="3941752" y="1887501"/>
              <a:chExt cx="2116786" cy="553367"/>
            </a:xfrm>
          </p:grpSpPr>
          <p:sp>
            <p:nvSpPr>
              <p:cNvPr id="36" name="圆角矩形 35"/>
              <p:cNvSpPr/>
              <p:nvPr/>
            </p:nvSpPr>
            <p:spPr>
              <a:xfrm>
                <a:off x="3941752" y="1923492"/>
                <a:ext cx="1961940" cy="477054"/>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37" name="矩形 36"/>
              <p:cNvSpPr/>
              <p:nvPr/>
            </p:nvSpPr>
            <p:spPr>
              <a:xfrm>
                <a:off x="3955737" y="1887501"/>
                <a:ext cx="2102801" cy="553367"/>
              </a:xfrm>
              <a:prstGeom prst="rect">
                <a:avLst/>
              </a:prstGeom>
            </p:spPr>
            <p:txBody>
              <a:bodyPr wrap="square">
                <a:spAutoFit/>
              </a:bodyPr>
              <a:lstStyle/>
              <a:p>
                <a:pPr defTabSz="914400"/>
                <a:r>
                  <a:rPr lang="zh-CN" altLang="en-US" sz="2095" b="1" dirty="0" smtClean="0">
                    <a:solidFill>
                      <a:prstClr val="white"/>
                    </a:solidFill>
                    <a:cs typeface="+mn-ea"/>
                    <a:sym typeface="+mn-lt"/>
                  </a:rPr>
                  <a:t>修水库蓄水</a:t>
                </a:r>
              </a:p>
            </p:txBody>
          </p:sp>
        </p:grpSp>
        <p:grpSp>
          <p:nvGrpSpPr>
            <p:cNvPr id="38" name="组合 37"/>
            <p:cNvGrpSpPr/>
            <p:nvPr/>
          </p:nvGrpSpPr>
          <p:grpSpPr>
            <a:xfrm>
              <a:off x="3202462" y="4952684"/>
              <a:ext cx="4928956" cy="553367"/>
              <a:chOff x="3887497" y="1887501"/>
              <a:chExt cx="4928956" cy="553367"/>
            </a:xfrm>
          </p:grpSpPr>
          <p:sp>
            <p:nvSpPr>
              <p:cNvPr id="39" name="圆角矩形 38"/>
              <p:cNvSpPr/>
              <p:nvPr/>
            </p:nvSpPr>
            <p:spPr>
              <a:xfrm>
                <a:off x="3887497" y="1910584"/>
                <a:ext cx="4792479" cy="500138"/>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40" name="矩形 39"/>
              <p:cNvSpPr/>
              <p:nvPr/>
            </p:nvSpPr>
            <p:spPr>
              <a:xfrm>
                <a:off x="3887497" y="1887501"/>
                <a:ext cx="4928956" cy="553367"/>
              </a:xfrm>
              <a:prstGeom prst="rect">
                <a:avLst/>
              </a:prstGeom>
            </p:spPr>
            <p:txBody>
              <a:bodyPr wrap="square">
                <a:spAutoFit/>
              </a:bodyPr>
              <a:lstStyle/>
              <a:p>
                <a:pPr defTabSz="914400"/>
                <a:r>
                  <a:rPr lang="zh-CN" altLang="en-US" sz="2095" b="1" dirty="0" smtClean="0">
                    <a:solidFill>
                      <a:prstClr val="white"/>
                    </a:solidFill>
                    <a:cs typeface="+mn-ea"/>
                    <a:sym typeface="+mn-lt"/>
                  </a:rPr>
                  <a:t>改进灌溉技术，发展节水农业</a:t>
                </a:r>
              </a:p>
            </p:txBody>
          </p:sp>
        </p:grpSp>
        <p:grpSp>
          <p:nvGrpSpPr>
            <p:cNvPr id="41" name="组合 40"/>
            <p:cNvGrpSpPr/>
            <p:nvPr/>
          </p:nvGrpSpPr>
          <p:grpSpPr>
            <a:xfrm>
              <a:off x="3202462" y="6199443"/>
              <a:ext cx="4928956" cy="553367"/>
              <a:chOff x="3887497" y="1887501"/>
              <a:chExt cx="4928956" cy="553367"/>
            </a:xfrm>
          </p:grpSpPr>
          <p:sp>
            <p:nvSpPr>
              <p:cNvPr id="42" name="圆角矩形 41"/>
              <p:cNvSpPr/>
              <p:nvPr/>
            </p:nvSpPr>
            <p:spPr>
              <a:xfrm>
                <a:off x="3887497" y="1910584"/>
                <a:ext cx="4792479" cy="477054"/>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43" name="矩形 42"/>
              <p:cNvSpPr/>
              <p:nvPr/>
            </p:nvSpPr>
            <p:spPr>
              <a:xfrm>
                <a:off x="3887497" y="1887501"/>
                <a:ext cx="4928956" cy="553367"/>
              </a:xfrm>
              <a:prstGeom prst="rect">
                <a:avLst/>
              </a:prstGeom>
            </p:spPr>
            <p:txBody>
              <a:bodyPr wrap="square">
                <a:spAutoFit/>
              </a:bodyPr>
              <a:lstStyle/>
              <a:p>
                <a:pPr defTabSz="914400"/>
                <a:r>
                  <a:rPr lang="zh-CN" altLang="en-US" sz="2095" b="1" dirty="0" smtClean="0">
                    <a:solidFill>
                      <a:prstClr val="white"/>
                    </a:solidFill>
                    <a:cs typeface="+mn-ea"/>
                    <a:sym typeface="+mn-lt"/>
                  </a:rPr>
                  <a:t>加强宣传教育，提高节水意识</a:t>
                </a:r>
              </a:p>
            </p:txBody>
          </p:sp>
        </p:grpSp>
        <p:grpSp>
          <p:nvGrpSpPr>
            <p:cNvPr id="44" name="组合 43"/>
            <p:cNvGrpSpPr/>
            <p:nvPr/>
          </p:nvGrpSpPr>
          <p:grpSpPr>
            <a:xfrm>
              <a:off x="3202462" y="5576064"/>
              <a:ext cx="5275763" cy="553367"/>
              <a:chOff x="3881884" y="1910583"/>
              <a:chExt cx="5275763" cy="553367"/>
            </a:xfrm>
          </p:grpSpPr>
          <p:sp>
            <p:nvSpPr>
              <p:cNvPr id="45" name="圆角矩形 44"/>
              <p:cNvSpPr/>
              <p:nvPr/>
            </p:nvSpPr>
            <p:spPr>
              <a:xfrm>
                <a:off x="3887497" y="1910584"/>
                <a:ext cx="5270150" cy="477054"/>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46" name="矩形 45"/>
              <p:cNvSpPr/>
              <p:nvPr/>
            </p:nvSpPr>
            <p:spPr>
              <a:xfrm>
                <a:off x="3881884" y="1910583"/>
                <a:ext cx="5242681" cy="553367"/>
              </a:xfrm>
              <a:prstGeom prst="rect">
                <a:avLst/>
              </a:prstGeom>
            </p:spPr>
            <p:txBody>
              <a:bodyPr wrap="square">
                <a:spAutoFit/>
              </a:bodyPr>
              <a:lstStyle/>
              <a:p>
                <a:pPr defTabSz="914400"/>
                <a:r>
                  <a:rPr lang="zh-CN" altLang="en-US" sz="2095" b="1" dirty="0" smtClean="0">
                    <a:solidFill>
                      <a:prstClr val="white"/>
                    </a:solidFill>
                    <a:cs typeface="+mn-ea"/>
                    <a:sym typeface="+mn-lt"/>
                  </a:rPr>
                  <a:t>污水净化，开展水资源循环利用</a:t>
                </a:r>
              </a:p>
            </p:txBody>
          </p:sp>
        </p:grpSp>
        <p:cxnSp>
          <p:nvCxnSpPr>
            <p:cNvPr id="47" name="肘形连接符 46"/>
            <p:cNvCxnSpPr/>
            <p:nvPr/>
          </p:nvCxnSpPr>
          <p:spPr>
            <a:xfrm rot="10800000" flipV="1">
              <a:off x="2476628" y="2631623"/>
              <a:ext cx="715009" cy="327714"/>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肘形连接符 50"/>
            <p:cNvCxnSpPr/>
            <p:nvPr/>
          </p:nvCxnSpPr>
          <p:spPr>
            <a:xfrm rot="10800000">
              <a:off x="2565069" y="2959217"/>
              <a:ext cx="640217" cy="323111"/>
            </a:xfrm>
            <a:prstGeom prst="bentConnector3">
              <a:avLst>
                <a:gd name="adj1" fmla="val 58528"/>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072" name="组合 3071"/>
            <p:cNvGrpSpPr/>
            <p:nvPr/>
          </p:nvGrpSpPr>
          <p:grpSpPr>
            <a:xfrm>
              <a:off x="2519437" y="5226269"/>
              <a:ext cx="688638" cy="1154049"/>
              <a:chOff x="3209419" y="3753982"/>
              <a:chExt cx="688638" cy="1154049"/>
            </a:xfrm>
          </p:grpSpPr>
          <p:cxnSp>
            <p:nvCxnSpPr>
              <p:cNvPr id="56" name="肘形连接符 55"/>
              <p:cNvCxnSpPr>
                <a:stCxn id="39" idx="1"/>
                <a:endCxn id="31" idx="3"/>
              </p:cNvCxnSpPr>
              <p:nvPr/>
            </p:nvCxnSpPr>
            <p:spPr>
              <a:xfrm rot="10800000" flipV="1">
                <a:off x="3214227" y="3753982"/>
                <a:ext cx="678375" cy="589014"/>
              </a:xfrm>
              <a:prstGeom prst="bentConnector3">
                <a:avLst>
                  <a:gd name="adj1" fmla="val 4998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肘形连接符 59"/>
              <p:cNvCxnSpPr/>
              <p:nvPr/>
            </p:nvCxnSpPr>
            <p:spPr>
              <a:xfrm rot="10800000" flipV="1">
                <a:off x="3209419" y="4328656"/>
                <a:ext cx="688638" cy="1"/>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肘形连接符 60"/>
              <p:cNvCxnSpPr/>
              <p:nvPr/>
            </p:nvCxnSpPr>
            <p:spPr>
              <a:xfrm rot="10800000">
                <a:off x="3241402" y="4328657"/>
                <a:ext cx="653865" cy="579374"/>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7" name="肘形连接符 66"/>
            <p:cNvCxnSpPr>
              <a:stCxn id="25" idx="1"/>
              <a:endCxn id="19" idx="3"/>
            </p:cNvCxnSpPr>
            <p:nvPr/>
          </p:nvCxnSpPr>
          <p:spPr>
            <a:xfrm rot="10800000" flipV="1">
              <a:off x="1267680" y="3105310"/>
              <a:ext cx="443194" cy="914075"/>
            </a:xfrm>
            <a:prstGeom prst="bentConnector3">
              <a:avLst>
                <a:gd name="adj1" fmla="val 5009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肘形连接符 69"/>
            <p:cNvCxnSpPr/>
            <p:nvPr/>
          </p:nvCxnSpPr>
          <p:spPr>
            <a:xfrm rot="10800000">
              <a:off x="1486215" y="3956536"/>
              <a:ext cx="235257" cy="1844408"/>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3197012" y="2985235"/>
              <a:ext cx="2116786" cy="553367"/>
              <a:chOff x="3941752" y="1887501"/>
              <a:chExt cx="2116786" cy="553367"/>
            </a:xfrm>
          </p:grpSpPr>
          <p:sp>
            <p:nvSpPr>
              <p:cNvPr id="52" name="圆角矩形 51"/>
              <p:cNvSpPr/>
              <p:nvPr/>
            </p:nvSpPr>
            <p:spPr>
              <a:xfrm>
                <a:off x="3941752" y="1923492"/>
                <a:ext cx="1961940" cy="477054"/>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53" name="矩形 52"/>
              <p:cNvSpPr/>
              <p:nvPr/>
            </p:nvSpPr>
            <p:spPr>
              <a:xfrm>
                <a:off x="3955737" y="1887501"/>
                <a:ext cx="2102801" cy="553367"/>
              </a:xfrm>
              <a:prstGeom prst="rect">
                <a:avLst/>
              </a:prstGeom>
            </p:spPr>
            <p:txBody>
              <a:bodyPr wrap="square">
                <a:spAutoFit/>
              </a:bodyPr>
              <a:lstStyle/>
              <a:p>
                <a:pPr defTabSz="914400"/>
                <a:r>
                  <a:rPr lang="zh-CN" altLang="en-US" sz="2095" b="1" dirty="0" smtClean="0">
                    <a:solidFill>
                      <a:prstClr val="white"/>
                    </a:solidFill>
                    <a:cs typeface="+mn-ea"/>
                    <a:sym typeface="+mn-lt"/>
                  </a:rPr>
                  <a:t>人工降水</a:t>
                </a:r>
              </a:p>
            </p:txBody>
          </p:sp>
        </p:grpSp>
        <p:grpSp>
          <p:nvGrpSpPr>
            <p:cNvPr id="54" name="组合 53"/>
            <p:cNvGrpSpPr/>
            <p:nvPr/>
          </p:nvGrpSpPr>
          <p:grpSpPr>
            <a:xfrm>
              <a:off x="3197012" y="3553049"/>
              <a:ext cx="2116786" cy="553367"/>
              <a:chOff x="3941752" y="1901149"/>
              <a:chExt cx="2116786" cy="553367"/>
            </a:xfrm>
          </p:grpSpPr>
          <p:sp>
            <p:nvSpPr>
              <p:cNvPr id="55" name="圆角矩形 54"/>
              <p:cNvSpPr/>
              <p:nvPr/>
            </p:nvSpPr>
            <p:spPr>
              <a:xfrm>
                <a:off x="3941752" y="1923492"/>
                <a:ext cx="1989124" cy="477054"/>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57" name="矩形 56"/>
              <p:cNvSpPr/>
              <p:nvPr/>
            </p:nvSpPr>
            <p:spPr>
              <a:xfrm>
                <a:off x="3955737" y="1901149"/>
                <a:ext cx="2102801" cy="553367"/>
              </a:xfrm>
              <a:prstGeom prst="rect">
                <a:avLst/>
              </a:prstGeom>
            </p:spPr>
            <p:txBody>
              <a:bodyPr wrap="square">
                <a:spAutoFit/>
              </a:bodyPr>
              <a:lstStyle/>
              <a:p>
                <a:pPr defTabSz="914400"/>
                <a:r>
                  <a:rPr lang="zh-CN" altLang="en-US" sz="2095" b="1" dirty="0" smtClean="0">
                    <a:solidFill>
                      <a:prstClr val="white"/>
                    </a:solidFill>
                    <a:cs typeface="+mn-ea"/>
                    <a:sym typeface="+mn-lt"/>
                  </a:rPr>
                  <a:t>海水淡化</a:t>
                </a:r>
              </a:p>
            </p:txBody>
          </p:sp>
        </p:grpSp>
        <p:grpSp>
          <p:nvGrpSpPr>
            <p:cNvPr id="12" name="组合 11"/>
            <p:cNvGrpSpPr/>
            <p:nvPr/>
          </p:nvGrpSpPr>
          <p:grpSpPr>
            <a:xfrm>
              <a:off x="3197012" y="4120862"/>
              <a:ext cx="2830666" cy="985367"/>
              <a:chOff x="4852490" y="3929931"/>
              <a:chExt cx="2830666" cy="985367"/>
            </a:xfrm>
          </p:grpSpPr>
          <p:sp>
            <p:nvSpPr>
              <p:cNvPr id="59" name="圆角矩形 58"/>
              <p:cNvSpPr/>
              <p:nvPr/>
            </p:nvSpPr>
            <p:spPr>
              <a:xfrm>
                <a:off x="4852490" y="3953014"/>
                <a:ext cx="2638487" cy="477054"/>
              </a:xfrm>
              <a:prstGeom prst="roundRect">
                <a:avLst>
                  <a:gd name="adj" fmla="val 94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62" name="矩形 61"/>
              <p:cNvSpPr/>
              <p:nvPr/>
            </p:nvSpPr>
            <p:spPr>
              <a:xfrm>
                <a:off x="4857584" y="3929931"/>
                <a:ext cx="2825572" cy="985367"/>
              </a:xfrm>
              <a:prstGeom prst="rect">
                <a:avLst/>
              </a:prstGeom>
            </p:spPr>
            <p:txBody>
              <a:bodyPr wrap="square">
                <a:spAutoFit/>
              </a:bodyPr>
              <a:lstStyle/>
              <a:p>
                <a:pPr defTabSz="914400"/>
                <a:r>
                  <a:rPr lang="zh-CN" altLang="en-US" sz="2095" b="1" dirty="0" smtClean="0">
                    <a:solidFill>
                      <a:prstClr val="white"/>
                    </a:solidFill>
                    <a:cs typeface="+mn-ea"/>
                    <a:sym typeface="+mn-lt"/>
                  </a:rPr>
                  <a:t>合理利用地下水</a:t>
                </a:r>
              </a:p>
            </p:txBody>
          </p:sp>
        </p:grpSp>
        <p:cxnSp>
          <p:nvCxnSpPr>
            <p:cNvPr id="63" name="肘形连接符 62"/>
            <p:cNvCxnSpPr>
              <a:stCxn id="36" idx="1"/>
            </p:cNvCxnSpPr>
            <p:nvPr/>
          </p:nvCxnSpPr>
          <p:spPr>
            <a:xfrm rot="10800000" flipV="1">
              <a:off x="2820482" y="2124125"/>
              <a:ext cx="376530" cy="81241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肘形连接符 63"/>
            <p:cNvCxnSpPr/>
            <p:nvPr/>
          </p:nvCxnSpPr>
          <p:spPr>
            <a:xfrm rot="16200000" flipV="1">
              <a:off x="2585095" y="3229297"/>
              <a:ext cx="851142" cy="372699"/>
            </a:xfrm>
            <a:prstGeom prst="bentConnector3">
              <a:avLst>
                <a:gd name="adj1" fmla="val 991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肘形连接符 76"/>
            <p:cNvCxnSpPr/>
            <p:nvPr/>
          </p:nvCxnSpPr>
          <p:spPr>
            <a:xfrm rot="16200000" flipV="1">
              <a:off x="2585094" y="3847574"/>
              <a:ext cx="851142" cy="372699"/>
            </a:xfrm>
            <a:prstGeom prst="bentConnector3">
              <a:avLst>
                <a:gd name="adj1" fmla="val 9913"/>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7654" y="913112"/>
            <a:ext cx="4357737" cy="566756"/>
            <a:chOff x="491048" y="1126604"/>
            <a:chExt cx="3349810" cy="1074382"/>
          </a:xfrm>
        </p:grpSpPr>
        <p:sp>
          <p:nvSpPr>
            <p:cNvPr id="9" name="任意多边形 8"/>
            <p:cNvSpPr/>
            <p:nvPr/>
          </p:nvSpPr>
          <p:spPr>
            <a:xfrm>
              <a:off x="491048" y="1126604"/>
              <a:ext cx="3254659" cy="902139"/>
            </a:xfrm>
            <a:custGeom>
              <a:avLst/>
              <a:gdLst>
                <a:gd name="connsiteX0" fmla="*/ 122830 w 2183642"/>
                <a:gd name="connsiteY0" fmla="*/ 27302 h 928055"/>
                <a:gd name="connsiteX1" fmla="*/ 245660 w 2183642"/>
                <a:gd name="connsiteY1" fmla="*/ 27302 h 928055"/>
                <a:gd name="connsiteX2" fmla="*/ 341194 w 2183642"/>
                <a:gd name="connsiteY2" fmla="*/ 40950 h 928055"/>
                <a:gd name="connsiteX3" fmla="*/ 382138 w 2183642"/>
                <a:gd name="connsiteY3" fmla="*/ 68246 h 928055"/>
                <a:gd name="connsiteX4" fmla="*/ 464024 w 2183642"/>
                <a:gd name="connsiteY4" fmla="*/ 40950 h 928055"/>
                <a:gd name="connsiteX5" fmla="*/ 668741 w 2183642"/>
                <a:gd name="connsiteY5" fmla="*/ 27302 h 928055"/>
                <a:gd name="connsiteX6" fmla="*/ 750627 w 2183642"/>
                <a:gd name="connsiteY6" fmla="*/ 54598 h 928055"/>
                <a:gd name="connsiteX7" fmla="*/ 818866 w 2183642"/>
                <a:gd name="connsiteY7" fmla="*/ 40950 h 928055"/>
                <a:gd name="connsiteX8" fmla="*/ 859809 w 2183642"/>
                <a:gd name="connsiteY8" fmla="*/ 27302 h 928055"/>
                <a:gd name="connsiteX9" fmla="*/ 1023582 w 2183642"/>
                <a:gd name="connsiteY9" fmla="*/ 13655 h 928055"/>
                <a:gd name="connsiteX10" fmla="*/ 1119117 w 2183642"/>
                <a:gd name="connsiteY10" fmla="*/ 13655 h 928055"/>
                <a:gd name="connsiteX11" fmla="*/ 1201003 w 2183642"/>
                <a:gd name="connsiteY11" fmla="*/ 68246 h 928055"/>
                <a:gd name="connsiteX12" fmla="*/ 1351129 w 2183642"/>
                <a:gd name="connsiteY12" fmla="*/ 40950 h 928055"/>
                <a:gd name="connsiteX13" fmla="*/ 1433015 w 2183642"/>
                <a:gd name="connsiteY13" fmla="*/ 68246 h 928055"/>
                <a:gd name="connsiteX14" fmla="*/ 1501254 w 2183642"/>
                <a:gd name="connsiteY14" fmla="*/ 54598 h 928055"/>
                <a:gd name="connsiteX15" fmla="*/ 1651379 w 2183642"/>
                <a:gd name="connsiteY15" fmla="*/ 68246 h 928055"/>
                <a:gd name="connsiteX16" fmla="*/ 1733266 w 2183642"/>
                <a:gd name="connsiteY16" fmla="*/ 40950 h 928055"/>
                <a:gd name="connsiteX17" fmla="*/ 1951630 w 2183642"/>
                <a:gd name="connsiteY17" fmla="*/ 54598 h 928055"/>
                <a:gd name="connsiteX18" fmla="*/ 1992573 w 2183642"/>
                <a:gd name="connsiteY18" fmla="*/ 68246 h 928055"/>
                <a:gd name="connsiteX19" fmla="*/ 2047164 w 2183642"/>
                <a:gd name="connsiteY19" fmla="*/ 40950 h 928055"/>
                <a:gd name="connsiteX20" fmla="*/ 2088108 w 2183642"/>
                <a:gd name="connsiteY20" fmla="*/ 109189 h 928055"/>
                <a:gd name="connsiteX21" fmla="*/ 2169994 w 2183642"/>
                <a:gd name="connsiteY21" fmla="*/ 54598 h 928055"/>
                <a:gd name="connsiteX22" fmla="*/ 2156347 w 2183642"/>
                <a:gd name="connsiteY22" fmla="*/ 232019 h 928055"/>
                <a:gd name="connsiteX23" fmla="*/ 2142699 w 2183642"/>
                <a:gd name="connsiteY23" fmla="*/ 272962 h 928055"/>
                <a:gd name="connsiteX24" fmla="*/ 2183642 w 2183642"/>
                <a:gd name="connsiteY24" fmla="*/ 313905 h 928055"/>
                <a:gd name="connsiteX25" fmla="*/ 2169994 w 2183642"/>
                <a:gd name="connsiteY25" fmla="*/ 600508 h 928055"/>
                <a:gd name="connsiteX26" fmla="*/ 2142699 w 2183642"/>
                <a:gd name="connsiteY26" fmla="*/ 709690 h 928055"/>
                <a:gd name="connsiteX27" fmla="*/ 2183642 w 2183642"/>
                <a:gd name="connsiteY27" fmla="*/ 750634 h 928055"/>
                <a:gd name="connsiteX28" fmla="*/ 2169994 w 2183642"/>
                <a:gd name="connsiteY28" fmla="*/ 805225 h 928055"/>
                <a:gd name="connsiteX29" fmla="*/ 2006221 w 2183642"/>
                <a:gd name="connsiteY29" fmla="*/ 859816 h 928055"/>
                <a:gd name="connsiteX30" fmla="*/ 1897039 w 2183642"/>
                <a:gd name="connsiteY30" fmla="*/ 873464 h 928055"/>
                <a:gd name="connsiteX31" fmla="*/ 1842448 w 2183642"/>
                <a:gd name="connsiteY31" fmla="*/ 832520 h 928055"/>
                <a:gd name="connsiteX32" fmla="*/ 1733266 w 2183642"/>
                <a:gd name="connsiteY32" fmla="*/ 873464 h 928055"/>
                <a:gd name="connsiteX33" fmla="*/ 1555845 w 2183642"/>
                <a:gd name="connsiteY33" fmla="*/ 859816 h 928055"/>
                <a:gd name="connsiteX34" fmla="*/ 1514902 w 2183642"/>
                <a:gd name="connsiteY34" fmla="*/ 846168 h 928055"/>
                <a:gd name="connsiteX35" fmla="*/ 1460311 w 2183642"/>
                <a:gd name="connsiteY35" fmla="*/ 859816 h 928055"/>
                <a:gd name="connsiteX36" fmla="*/ 996287 w 2183642"/>
                <a:gd name="connsiteY36" fmla="*/ 887111 h 928055"/>
                <a:gd name="connsiteX37" fmla="*/ 928048 w 2183642"/>
                <a:gd name="connsiteY37" fmla="*/ 900759 h 928055"/>
                <a:gd name="connsiteX38" fmla="*/ 846161 w 2183642"/>
                <a:gd name="connsiteY38" fmla="*/ 914407 h 928055"/>
                <a:gd name="connsiteX39" fmla="*/ 791570 w 2183642"/>
                <a:gd name="connsiteY39" fmla="*/ 928055 h 928055"/>
                <a:gd name="connsiteX40" fmla="*/ 750627 w 2183642"/>
                <a:gd name="connsiteY40" fmla="*/ 914407 h 928055"/>
                <a:gd name="connsiteX41" fmla="*/ 764275 w 2183642"/>
                <a:gd name="connsiteY41" fmla="*/ 859816 h 928055"/>
                <a:gd name="connsiteX42" fmla="*/ 573206 w 2183642"/>
                <a:gd name="connsiteY42" fmla="*/ 873464 h 928055"/>
                <a:gd name="connsiteX43" fmla="*/ 518615 w 2183642"/>
                <a:gd name="connsiteY43" fmla="*/ 887111 h 928055"/>
                <a:gd name="connsiteX44" fmla="*/ 272956 w 2183642"/>
                <a:gd name="connsiteY44" fmla="*/ 859816 h 928055"/>
                <a:gd name="connsiteX45" fmla="*/ 95535 w 2183642"/>
                <a:gd name="connsiteY45" fmla="*/ 859816 h 928055"/>
                <a:gd name="connsiteX46" fmla="*/ 122830 w 2183642"/>
                <a:gd name="connsiteY46" fmla="*/ 818872 h 928055"/>
                <a:gd name="connsiteX47" fmla="*/ 81887 w 2183642"/>
                <a:gd name="connsiteY47" fmla="*/ 791577 h 928055"/>
                <a:gd name="connsiteX48" fmla="*/ 136478 w 2183642"/>
                <a:gd name="connsiteY48" fmla="*/ 709690 h 928055"/>
                <a:gd name="connsiteX49" fmla="*/ 68239 w 2183642"/>
                <a:gd name="connsiteY49" fmla="*/ 614156 h 928055"/>
                <a:gd name="connsiteX50" fmla="*/ 122830 w 2183642"/>
                <a:gd name="connsiteY50" fmla="*/ 573213 h 928055"/>
                <a:gd name="connsiteX51" fmla="*/ 136478 w 2183642"/>
                <a:gd name="connsiteY51" fmla="*/ 532269 h 928055"/>
                <a:gd name="connsiteX52" fmla="*/ 54591 w 2183642"/>
                <a:gd name="connsiteY52" fmla="*/ 504974 h 928055"/>
                <a:gd name="connsiteX53" fmla="*/ 54591 w 2183642"/>
                <a:gd name="connsiteY53" fmla="*/ 341201 h 928055"/>
                <a:gd name="connsiteX54" fmla="*/ 68239 w 2183642"/>
                <a:gd name="connsiteY54" fmla="*/ 300258 h 928055"/>
                <a:gd name="connsiteX55" fmla="*/ 109182 w 2183642"/>
                <a:gd name="connsiteY55" fmla="*/ 259314 h 928055"/>
                <a:gd name="connsiteX56" fmla="*/ 68239 w 2183642"/>
                <a:gd name="connsiteY56" fmla="*/ 122837 h 928055"/>
                <a:gd name="connsiteX57" fmla="*/ 0 w 2183642"/>
                <a:gd name="connsiteY57" fmla="*/ 95541 h 928055"/>
                <a:gd name="connsiteX58" fmla="*/ 40944 w 2183642"/>
                <a:gd name="connsiteY58" fmla="*/ 68246 h 928055"/>
                <a:gd name="connsiteX59" fmla="*/ 81887 w 2183642"/>
                <a:gd name="connsiteY59" fmla="*/ 81893 h 928055"/>
                <a:gd name="connsiteX60" fmla="*/ 122830 w 2183642"/>
                <a:gd name="connsiteY60" fmla="*/ 27302 h 92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183642" h="928055">
                  <a:moveTo>
                    <a:pt x="122830" y="27302"/>
                  </a:moveTo>
                  <a:cubicBezTo>
                    <a:pt x="150125" y="18204"/>
                    <a:pt x="105404" y="40053"/>
                    <a:pt x="245660" y="27302"/>
                  </a:cubicBezTo>
                  <a:cubicBezTo>
                    <a:pt x="277696" y="24390"/>
                    <a:pt x="309349" y="36401"/>
                    <a:pt x="341194" y="40950"/>
                  </a:cubicBezTo>
                  <a:cubicBezTo>
                    <a:pt x="354842" y="50049"/>
                    <a:pt x="365735" y="68246"/>
                    <a:pt x="382138" y="68246"/>
                  </a:cubicBezTo>
                  <a:cubicBezTo>
                    <a:pt x="410910" y="68246"/>
                    <a:pt x="435316" y="42864"/>
                    <a:pt x="464024" y="40950"/>
                  </a:cubicBezTo>
                  <a:lnTo>
                    <a:pt x="668741" y="27302"/>
                  </a:lnTo>
                  <a:cubicBezTo>
                    <a:pt x="696036" y="36401"/>
                    <a:pt x="722414" y="60241"/>
                    <a:pt x="750627" y="54598"/>
                  </a:cubicBezTo>
                  <a:cubicBezTo>
                    <a:pt x="773373" y="50049"/>
                    <a:pt x="796362" y="46576"/>
                    <a:pt x="818866" y="40950"/>
                  </a:cubicBezTo>
                  <a:cubicBezTo>
                    <a:pt x="832822" y="37461"/>
                    <a:pt x="845549" y="29203"/>
                    <a:pt x="859809" y="27302"/>
                  </a:cubicBezTo>
                  <a:cubicBezTo>
                    <a:pt x="914109" y="20062"/>
                    <a:pt x="968991" y="18204"/>
                    <a:pt x="1023582" y="13655"/>
                  </a:cubicBezTo>
                  <a:cubicBezTo>
                    <a:pt x="1071003" y="1800"/>
                    <a:pt x="1076582" y="-9975"/>
                    <a:pt x="1119117" y="13655"/>
                  </a:cubicBezTo>
                  <a:cubicBezTo>
                    <a:pt x="1147794" y="29587"/>
                    <a:pt x="1201003" y="68246"/>
                    <a:pt x="1201003" y="68246"/>
                  </a:cubicBezTo>
                  <a:cubicBezTo>
                    <a:pt x="1253241" y="50833"/>
                    <a:pt x="1287586" y="36411"/>
                    <a:pt x="1351129" y="40950"/>
                  </a:cubicBezTo>
                  <a:cubicBezTo>
                    <a:pt x="1379828" y="43000"/>
                    <a:pt x="1433015" y="68246"/>
                    <a:pt x="1433015" y="68246"/>
                  </a:cubicBezTo>
                  <a:cubicBezTo>
                    <a:pt x="1455761" y="63697"/>
                    <a:pt x="1478057" y="54598"/>
                    <a:pt x="1501254" y="54598"/>
                  </a:cubicBezTo>
                  <a:cubicBezTo>
                    <a:pt x="1551502" y="54598"/>
                    <a:pt x="1601218" y="71197"/>
                    <a:pt x="1651379" y="68246"/>
                  </a:cubicBezTo>
                  <a:cubicBezTo>
                    <a:pt x="1680102" y="66556"/>
                    <a:pt x="1733266" y="40950"/>
                    <a:pt x="1733266" y="40950"/>
                  </a:cubicBezTo>
                  <a:cubicBezTo>
                    <a:pt x="1806054" y="45499"/>
                    <a:pt x="1879101" y="46963"/>
                    <a:pt x="1951630" y="54598"/>
                  </a:cubicBezTo>
                  <a:cubicBezTo>
                    <a:pt x="1965937" y="56104"/>
                    <a:pt x="1978332" y="70281"/>
                    <a:pt x="1992573" y="68246"/>
                  </a:cubicBezTo>
                  <a:cubicBezTo>
                    <a:pt x="2012713" y="65369"/>
                    <a:pt x="2028967" y="50049"/>
                    <a:pt x="2047164" y="40950"/>
                  </a:cubicBezTo>
                  <a:cubicBezTo>
                    <a:pt x="2039787" y="70459"/>
                    <a:pt x="2004501" y="134271"/>
                    <a:pt x="2088108" y="109189"/>
                  </a:cubicBezTo>
                  <a:cubicBezTo>
                    <a:pt x="2119529" y="99763"/>
                    <a:pt x="2169994" y="54598"/>
                    <a:pt x="2169994" y="54598"/>
                  </a:cubicBezTo>
                  <a:cubicBezTo>
                    <a:pt x="2165445" y="113738"/>
                    <a:pt x="2163704" y="173162"/>
                    <a:pt x="2156347" y="232019"/>
                  </a:cubicBezTo>
                  <a:cubicBezTo>
                    <a:pt x="2154563" y="246294"/>
                    <a:pt x="2138150" y="259314"/>
                    <a:pt x="2142699" y="272962"/>
                  </a:cubicBezTo>
                  <a:cubicBezTo>
                    <a:pt x="2148802" y="291272"/>
                    <a:pt x="2169994" y="300257"/>
                    <a:pt x="2183642" y="313905"/>
                  </a:cubicBezTo>
                  <a:cubicBezTo>
                    <a:pt x="2134721" y="460673"/>
                    <a:pt x="2154433" y="367084"/>
                    <a:pt x="2169994" y="600508"/>
                  </a:cubicBezTo>
                  <a:cubicBezTo>
                    <a:pt x="2162144" y="624060"/>
                    <a:pt x="2137995" y="690872"/>
                    <a:pt x="2142699" y="709690"/>
                  </a:cubicBezTo>
                  <a:cubicBezTo>
                    <a:pt x="2147380" y="728415"/>
                    <a:pt x="2169994" y="736986"/>
                    <a:pt x="2183642" y="750634"/>
                  </a:cubicBezTo>
                  <a:cubicBezTo>
                    <a:pt x="2179093" y="768831"/>
                    <a:pt x="2179300" y="788939"/>
                    <a:pt x="2169994" y="805225"/>
                  </a:cubicBezTo>
                  <a:cubicBezTo>
                    <a:pt x="2131851" y="871976"/>
                    <a:pt x="2080085" y="851126"/>
                    <a:pt x="2006221" y="859816"/>
                  </a:cubicBezTo>
                  <a:lnTo>
                    <a:pt x="1897039" y="873464"/>
                  </a:lnTo>
                  <a:cubicBezTo>
                    <a:pt x="1878842" y="859816"/>
                    <a:pt x="1864653" y="837454"/>
                    <a:pt x="1842448" y="832520"/>
                  </a:cubicBezTo>
                  <a:cubicBezTo>
                    <a:pt x="1798178" y="822682"/>
                    <a:pt x="1765188" y="852182"/>
                    <a:pt x="1733266" y="873464"/>
                  </a:cubicBezTo>
                  <a:cubicBezTo>
                    <a:pt x="1674126" y="868915"/>
                    <a:pt x="1614702" y="867173"/>
                    <a:pt x="1555845" y="859816"/>
                  </a:cubicBezTo>
                  <a:cubicBezTo>
                    <a:pt x="1541570" y="858032"/>
                    <a:pt x="1529288" y="846168"/>
                    <a:pt x="1514902" y="846168"/>
                  </a:cubicBezTo>
                  <a:cubicBezTo>
                    <a:pt x="1496145" y="846168"/>
                    <a:pt x="1479010" y="858340"/>
                    <a:pt x="1460311" y="859816"/>
                  </a:cubicBezTo>
                  <a:cubicBezTo>
                    <a:pt x="1305850" y="872010"/>
                    <a:pt x="996287" y="887111"/>
                    <a:pt x="996287" y="887111"/>
                  </a:cubicBezTo>
                  <a:lnTo>
                    <a:pt x="928048" y="900759"/>
                  </a:lnTo>
                  <a:cubicBezTo>
                    <a:pt x="900822" y="905709"/>
                    <a:pt x="873296" y="908980"/>
                    <a:pt x="846161" y="914407"/>
                  </a:cubicBezTo>
                  <a:cubicBezTo>
                    <a:pt x="827768" y="918086"/>
                    <a:pt x="809767" y="923506"/>
                    <a:pt x="791570" y="928055"/>
                  </a:cubicBezTo>
                  <a:cubicBezTo>
                    <a:pt x="777922" y="923506"/>
                    <a:pt x="755970" y="927764"/>
                    <a:pt x="750627" y="914407"/>
                  </a:cubicBezTo>
                  <a:cubicBezTo>
                    <a:pt x="743661" y="896991"/>
                    <a:pt x="782552" y="864034"/>
                    <a:pt x="764275" y="859816"/>
                  </a:cubicBezTo>
                  <a:cubicBezTo>
                    <a:pt x="702058" y="845458"/>
                    <a:pt x="636896" y="868915"/>
                    <a:pt x="573206" y="873464"/>
                  </a:cubicBezTo>
                  <a:cubicBezTo>
                    <a:pt x="555009" y="878013"/>
                    <a:pt x="537372" y="887111"/>
                    <a:pt x="518615" y="887111"/>
                  </a:cubicBezTo>
                  <a:cubicBezTo>
                    <a:pt x="343356" y="887111"/>
                    <a:pt x="369564" y="892019"/>
                    <a:pt x="272956" y="859816"/>
                  </a:cubicBezTo>
                  <a:cubicBezTo>
                    <a:pt x="231226" y="866771"/>
                    <a:pt x="134896" y="891305"/>
                    <a:pt x="95535" y="859816"/>
                  </a:cubicBezTo>
                  <a:cubicBezTo>
                    <a:pt x="82727" y="849569"/>
                    <a:pt x="113732" y="832520"/>
                    <a:pt x="122830" y="818872"/>
                  </a:cubicBezTo>
                  <a:cubicBezTo>
                    <a:pt x="109182" y="809774"/>
                    <a:pt x="79852" y="807853"/>
                    <a:pt x="81887" y="791577"/>
                  </a:cubicBezTo>
                  <a:cubicBezTo>
                    <a:pt x="85956" y="759025"/>
                    <a:pt x="136478" y="709690"/>
                    <a:pt x="136478" y="709690"/>
                  </a:cubicBezTo>
                  <a:cubicBezTo>
                    <a:pt x="98591" y="690747"/>
                    <a:pt x="43175" y="680994"/>
                    <a:pt x="68239" y="614156"/>
                  </a:cubicBezTo>
                  <a:cubicBezTo>
                    <a:pt x="76226" y="592858"/>
                    <a:pt x="104633" y="586861"/>
                    <a:pt x="122830" y="573213"/>
                  </a:cubicBezTo>
                  <a:cubicBezTo>
                    <a:pt x="127379" y="559565"/>
                    <a:pt x="146651" y="542442"/>
                    <a:pt x="136478" y="532269"/>
                  </a:cubicBezTo>
                  <a:cubicBezTo>
                    <a:pt x="116133" y="511924"/>
                    <a:pt x="54591" y="504974"/>
                    <a:pt x="54591" y="504974"/>
                  </a:cubicBezTo>
                  <a:cubicBezTo>
                    <a:pt x="29691" y="430271"/>
                    <a:pt x="34276" y="463091"/>
                    <a:pt x="54591" y="341201"/>
                  </a:cubicBezTo>
                  <a:cubicBezTo>
                    <a:pt x="56956" y="327011"/>
                    <a:pt x="60259" y="312228"/>
                    <a:pt x="68239" y="300258"/>
                  </a:cubicBezTo>
                  <a:cubicBezTo>
                    <a:pt x="78945" y="284199"/>
                    <a:pt x="95534" y="272962"/>
                    <a:pt x="109182" y="259314"/>
                  </a:cubicBezTo>
                  <a:cubicBezTo>
                    <a:pt x="104180" y="229301"/>
                    <a:pt x="99095" y="149285"/>
                    <a:pt x="68239" y="122837"/>
                  </a:cubicBezTo>
                  <a:cubicBezTo>
                    <a:pt x="49638" y="106894"/>
                    <a:pt x="22746" y="104640"/>
                    <a:pt x="0" y="95541"/>
                  </a:cubicBezTo>
                  <a:cubicBezTo>
                    <a:pt x="13648" y="86443"/>
                    <a:pt x="24765" y="70943"/>
                    <a:pt x="40944" y="68246"/>
                  </a:cubicBezTo>
                  <a:cubicBezTo>
                    <a:pt x="55134" y="65881"/>
                    <a:pt x="67501" y="81893"/>
                    <a:pt x="81887" y="81893"/>
                  </a:cubicBezTo>
                  <a:cubicBezTo>
                    <a:pt x="168260" y="81893"/>
                    <a:pt x="95535" y="36400"/>
                    <a:pt x="122830" y="2730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a:solidFill>
                  <a:prstClr val="white"/>
                </a:solidFill>
                <a:cs typeface="+mn-ea"/>
                <a:sym typeface="+mn-lt"/>
              </a:endParaRPr>
            </a:p>
          </p:txBody>
        </p:sp>
        <p:sp>
          <p:nvSpPr>
            <p:cNvPr id="10" name="任意多边形 9"/>
            <p:cNvSpPr/>
            <p:nvPr/>
          </p:nvSpPr>
          <p:spPr>
            <a:xfrm>
              <a:off x="627598" y="1212309"/>
              <a:ext cx="3076710" cy="988677"/>
            </a:xfrm>
            <a:custGeom>
              <a:avLst/>
              <a:gdLst>
                <a:gd name="connsiteX0" fmla="*/ 36779 w 1920988"/>
                <a:gd name="connsiteY0" fmla="*/ 13960 h 732642"/>
                <a:gd name="connsiteX1" fmla="*/ 105018 w 1920988"/>
                <a:gd name="connsiteY1" fmla="*/ 312 h 732642"/>
                <a:gd name="connsiteX2" fmla="*/ 186904 w 1920988"/>
                <a:gd name="connsiteY2" fmla="*/ 27607 h 732642"/>
                <a:gd name="connsiteX3" fmla="*/ 268791 w 1920988"/>
                <a:gd name="connsiteY3" fmla="*/ 27607 h 732642"/>
                <a:gd name="connsiteX4" fmla="*/ 500803 w 1920988"/>
                <a:gd name="connsiteY4" fmla="*/ 13960 h 732642"/>
                <a:gd name="connsiteX5" fmla="*/ 787406 w 1920988"/>
                <a:gd name="connsiteY5" fmla="*/ 13960 h 732642"/>
                <a:gd name="connsiteX6" fmla="*/ 828349 w 1920988"/>
                <a:gd name="connsiteY6" fmla="*/ 41255 h 732642"/>
                <a:gd name="connsiteX7" fmla="*/ 869292 w 1920988"/>
                <a:gd name="connsiteY7" fmla="*/ 54903 h 732642"/>
                <a:gd name="connsiteX8" fmla="*/ 1033065 w 1920988"/>
                <a:gd name="connsiteY8" fmla="*/ 41255 h 732642"/>
                <a:gd name="connsiteX9" fmla="*/ 1074009 w 1920988"/>
                <a:gd name="connsiteY9" fmla="*/ 13960 h 732642"/>
                <a:gd name="connsiteX10" fmla="*/ 1387907 w 1920988"/>
                <a:gd name="connsiteY10" fmla="*/ 27607 h 732642"/>
                <a:gd name="connsiteX11" fmla="*/ 1810988 w 1920988"/>
                <a:gd name="connsiteY11" fmla="*/ 41255 h 732642"/>
                <a:gd name="connsiteX12" fmla="*/ 1892874 w 1920988"/>
                <a:gd name="connsiteY12" fmla="*/ 109494 h 732642"/>
                <a:gd name="connsiteX13" fmla="*/ 1879227 w 1920988"/>
                <a:gd name="connsiteY13" fmla="*/ 150437 h 732642"/>
                <a:gd name="connsiteX14" fmla="*/ 1892874 w 1920988"/>
                <a:gd name="connsiteY14" fmla="*/ 327858 h 732642"/>
                <a:gd name="connsiteX15" fmla="*/ 1920170 w 1920988"/>
                <a:gd name="connsiteY15" fmla="*/ 368802 h 732642"/>
                <a:gd name="connsiteX16" fmla="*/ 1892874 w 1920988"/>
                <a:gd name="connsiteY16" fmla="*/ 505279 h 732642"/>
                <a:gd name="connsiteX17" fmla="*/ 1906522 w 1920988"/>
                <a:gd name="connsiteY17" fmla="*/ 587166 h 732642"/>
                <a:gd name="connsiteX18" fmla="*/ 1920170 w 1920988"/>
                <a:gd name="connsiteY18" fmla="*/ 628109 h 732642"/>
                <a:gd name="connsiteX19" fmla="*/ 1906522 w 1920988"/>
                <a:gd name="connsiteY19" fmla="*/ 723643 h 732642"/>
                <a:gd name="connsiteX20" fmla="*/ 1838283 w 1920988"/>
                <a:gd name="connsiteY20" fmla="*/ 669052 h 732642"/>
                <a:gd name="connsiteX21" fmla="*/ 1824636 w 1920988"/>
                <a:gd name="connsiteY21" fmla="*/ 709996 h 732642"/>
                <a:gd name="connsiteX22" fmla="*/ 1387907 w 1920988"/>
                <a:gd name="connsiteY22" fmla="*/ 709996 h 732642"/>
                <a:gd name="connsiteX23" fmla="*/ 1114952 w 1920988"/>
                <a:gd name="connsiteY23" fmla="*/ 696348 h 732642"/>
                <a:gd name="connsiteX24" fmla="*/ 882940 w 1920988"/>
                <a:gd name="connsiteY24" fmla="*/ 696348 h 732642"/>
                <a:gd name="connsiteX25" fmla="*/ 841997 w 1920988"/>
                <a:gd name="connsiteY25" fmla="*/ 723643 h 732642"/>
                <a:gd name="connsiteX26" fmla="*/ 200552 w 1920988"/>
                <a:gd name="connsiteY26" fmla="*/ 696348 h 732642"/>
                <a:gd name="connsiteX27" fmla="*/ 64074 w 1920988"/>
                <a:gd name="connsiteY27" fmla="*/ 669052 h 732642"/>
                <a:gd name="connsiteX28" fmla="*/ 50427 w 1920988"/>
                <a:gd name="connsiteY28" fmla="*/ 614461 h 732642"/>
                <a:gd name="connsiteX29" fmla="*/ 23131 w 1920988"/>
                <a:gd name="connsiteY29" fmla="*/ 532575 h 732642"/>
                <a:gd name="connsiteX30" fmla="*/ 50427 w 1920988"/>
                <a:gd name="connsiteY30" fmla="*/ 491631 h 732642"/>
                <a:gd name="connsiteX31" fmla="*/ 36779 w 1920988"/>
                <a:gd name="connsiteY31" fmla="*/ 409745 h 732642"/>
                <a:gd name="connsiteX32" fmla="*/ 50427 w 1920988"/>
                <a:gd name="connsiteY32" fmla="*/ 368802 h 732642"/>
                <a:gd name="connsiteX33" fmla="*/ 36779 w 1920988"/>
                <a:gd name="connsiteY33" fmla="*/ 327858 h 732642"/>
                <a:gd name="connsiteX34" fmla="*/ 77722 w 1920988"/>
                <a:gd name="connsiteY34" fmla="*/ 245972 h 732642"/>
                <a:gd name="connsiteX35" fmla="*/ 23131 w 1920988"/>
                <a:gd name="connsiteY35" fmla="*/ 205028 h 732642"/>
                <a:gd name="connsiteX36" fmla="*/ 64074 w 1920988"/>
                <a:gd name="connsiteY36" fmla="*/ 123142 h 732642"/>
                <a:gd name="connsiteX37" fmla="*/ 36779 w 1920988"/>
                <a:gd name="connsiteY37" fmla="*/ 41255 h 732642"/>
                <a:gd name="connsiteX38" fmla="*/ 36779 w 1920988"/>
                <a:gd name="connsiteY38" fmla="*/ 13960 h 73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20988" h="732642">
                  <a:moveTo>
                    <a:pt x="36779" y="13960"/>
                  </a:moveTo>
                  <a:cubicBezTo>
                    <a:pt x="48152" y="7136"/>
                    <a:pt x="81916" y="-1788"/>
                    <a:pt x="105018" y="312"/>
                  </a:cubicBezTo>
                  <a:cubicBezTo>
                    <a:pt x="133672" y="2917"/>
                    <a:pt x="186904" y="27607"/>
                    <a:pt x="186904" y="27607"/>
                  </a:cubicBezTo>
                  <a:cubicBezTo>
                    <a:pt x="296089" y="-8785"/>
                    <a:pt x="159608" y="27607"/>
                    <a:pt x="268791" y="27607"/>
                  </a:cubicBezTo>
                  <a:cubicBezTo>
                    <a:pt x="346262" y="27607"/>
                    <a:pt x="423466" y="18509"/>
                    <a:pt x="500803" y="13960"/>
                  </a:cubicBezTo>
                  <a:cubicBezTo>
                    <a:pt x="663586" y="54653"/>
                    <a:pt x="400232" y="-5399"/>
                    <a:pt x="787406" y="13960"/>
                  </a:cubicBezTo>
                  <a:cubicBezTo>
                    <a:pt x="803788" y="14779"/>
                    <a:pt x="813678" y="33920"/>
                    <a:pt x="828349" y="41255"/>
                  </a:cubicBezTo>
                  <a:cubicBezTo>
                    <a:pt x="841216" y="47689"/>
                    <a:pt x="855644" y="50354"/>
                    <a:pt x="869292" y="54903"/>
                  </a:cubicBezTo>
                  <a:cubicBezTo>
                    <a:pt x="923883" y="50354"/>
                    <a:pt x="979349" y="51998"/>
                    <a:pt x="1033065" y="41255"/>
                  </a:cubicBezTo>
                  <a:cubicBezTo>
                    <a:pt x="1049149" y="38038"/>
                    <a:pt x="1057618" y="14590"/>
                    <a:pt x="1074009" y="13960"/>
                  </a:cubicBezTo>
                  <a:lnTo>
                    <a:pt x="1387907" y="27607"/>
                  </a:lnTo>
                  <a:lnTo>
                    <a:pt x="1810988" y="41255"/>
                  </a:lnTo>
                  <a:cubicBezTo>
                    <a:pt x="1856151" y="59320"/>
                    <a:pt x="1892874" y="53867"/>
                    <a:pt x="1892874" y="109494"/>
                  </a:cubicBezTo>
                  <a:cubicBezTo>
                    <a:pt x="1892874" y="123880"/>
                    <a:pt x="1883776" y="136789"/>
                    <a:pt x="1879227" y="150437"/>
                  </a:cubicBezTo>
                  <a:cubicBezTo>
                    <a:pt x="1883776" y="209577"/>
                    <a:pt x="1881943" y="269559"/>
                    <a:pt x="1892874" y="327858"/>
                  </a:cubicBezTo>
                  <a:cubicBezTo>
                    <a:pt x="1895897" y="343980"/>
                    <a:pt x="1918538" y="352481"/>
                    <a:pt x="1920170" y="368802"/>
                  </a:cubicBezTo>
                  <a:cubicBezTo>
                    <a:pt x="1924995" y="417055"/>
                    <a:pt x="1907523" y="461332"/>
                    <a:pt x="1892874" y="505279"/>
                  </a:cubicBezTo>
                  <a:cubicBezTo>
                    <a:pt x="1897423" y="532575"/>
                    <a:pt x="1900519" y="560153"/>
                    <a:pt x="1906522" y="587166"/>
                  </a:cubicBezTo>
                  <a:cubicBezTo>
                    <a:pt x="1909643" y="601209"/>
                    <a:pt x="1920170" y="613723"/>
                    <a:pt x="1920170" y="628109"/>
                  </a:cubicBezTo>
                  <a:cubicBezTo>
                    <a:pt x="1920170" y="660277"/>
                    <a:pt x="1911071" y="691798"/>
                    <a:pt x="1906522" y="723643"/>
                  </a:cubicBezTo>
                  <a:cubicBezTo>
                    <a:pt x="1898090" y="710995"/>
                    <a:pt x="1871244" y="652571"/>
                    <a:pt x="1838283" y="669052"/>
                  </a:cubicBezTo>
                  <a:cubicBezTo>
                    <a:pt x="1825416" y="675486"/>
                    <a:pt x="1829185" y="696348"/>
                    <a:pt x="1824636" y="709996"/>
                  </a:cubicBezTo>
                  <a:cubicBezTo>
                    <a:pt x="1586879" y="676030"/>
                    <a:pt x="1865779" y="709996"/>
                    <a:pt x="1387907" y="709996"/>
                  </a:cubicBezTo>
                  <a:cubicBezTo>
                    <a:pt x="1296808" y="709996"/>
                    <a:pt x="1205937" y="700897"/>
                    <a:pt x="1114952" y="696348"/>
                  </a:cubicBezTo>
                  <a:cubicBezTo>
                    <a:pt x="1018492" y="672233"/>
                    <a:pt x="1029495" y="668869"/>
                    <a:pt x="882940" y="696348"/>
                  </a:cubicBezTo>
                  <a:cubicBezTo>
                    <a:pt x="866819" y="699371"/>
                    <a:pt x="855645" y="714545"/>
                    <a:pt x="841997" y="723643"/>
                  </a:cubicBezTo>
                  <a:cubicBezTo>
                    <a:pt x="628182" y="714545"/>
                    <a:pt x="403578" y="764025"/>
                    <a:pt x="200552" y="696348"/>
                  </a:cubicBezTo>
                  <a:cubicBezTo>
                    <a:pt x="129092" y="672527"/>
                    <a:pt x="173850" y="684734"/>
                    <a:pt x="64074" y="669052"/>
                  </a:cubicBezTo>
                  <a:cubicBezTo>
                    <a:pt x="-67116" y="603458"/>
                    <a:pt x="42484" y="678006"/>
                    <a:pt x="50427" y="614461"/>
                  </a:cubicBezTo>
                  <a:cubicBezTo>
                    <a:pt x="53996" y="585911"/>
                    <a:pt x="32230" y="559870"/>
                    <a:pt x="23131" y="532575"/>
                  </a:cubicBezTo>
                  <a:cubicBezTo>
                    <a:pt x="32230" y="518927"/>
                    <a:pt x="48616" y="507934"/>
                    <a:pt x="50427" y="491631"/>
                  </a:cubicBezTo>
                  <a:cubicBezTo>
                    <a:pt x="53483" y="464128"/>
                    <a:pt x="36779" y="437417"/>
                    <a:pt x="36779" y="409745"/>
                  </a:cubicBezTo>
                  <a:cubicBezTo>
                    <a:pt x="36779" y="395359"/>
                    <a:pt x="45878" y="382450"/>
                    <a:pt x="50427" y="368802"/>
                  </a:cubicBezTo>
                  <a:cubicBezTo>
                    <a:pt x="45878" y="355154"/>
                    <a:pt x="36779" y="342244"/>
                    <a:pt x="36779" y="327858"/>
                  </a:cubicBezTo>
                  <a:cubicBezTo>
                    <a:pt x="36779" y="299607"/>
                    <a:pt x="63922" y="266672"/>
                    <a:pt x="77722" y="245972"/>
                  </a:cubicBezTo>
                  <a:cubicBezTo>
                    <a:pt x="59525" y="232324"/>
                    <a:pt x="33303" y="225373"/>
                    <a:pt x="23131" y="205028"/>
                  </a:cubicBezTo>
                  <a:cubicBezTo>
                    <a:pt x="15059" y="188885"/>
                    <a:pt x="59477" y="130037"/>
                    <a:pt x="64074" y="123142"/>
                  </a:cubicBezTo>
                  <a:cubicBezTo>
                    <a:pt x="-14780" y="83714"/>
                    <a:pt x="6450" y="117076"/>
                    <a:pt x="36779" y="41255"/>
                  </a:cubicBezTo>
                  <a:cubicBezTo>
                    <a:pt x="38469" y="37031"/>
                    <a:pt x="25406" y="20784"/>
                    <a:pt x="36779" y="13960"/>
                  </a:cubicBez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a:solidFill>
                  <a:prstClr val="white"/>
                </a:solidFill>
                <a:cs typeface="+mn-ea"/>
                <a:sym typeface="+mn-lt"/>
              </a:endParaRPr>
            </a:p>
          </p:txBody>
        </p:sp>
        <p:sp>
          <p:nvSpPr>
            <p:cNvPr id="11" name="文本框 10"/>
            <p:cNvSpPr txBox="1"/>
            <p:nvPr/>
          </p:nvSpPr>
          <p:spPr>
            <a:xfrm>
              <a:off x="722214" y="1246879"/>
              <a:ext cx="3118644" cy="784845"/>
            </a:xfrm>
            <a:prstGeom prst="rect">
              <a:avLst/>
            </a:prstGeom>
            <a:noFill/>
          </p:spPr>
          <p:txBody>
            <a:bodyPr wrap="square" rtlCol="0">
              <a:spAutoFit/>
            </a:bodyPr>
            <a:lstStyle/>
            <a:p>
              <a:pPr defTabSz="914400"/>
              <a:r>
                <a:rPr lang="en-US" altLang="zh-CN" sz="2095" b="1" dirty="0" smtClean="0">
                  <a:solidFill>
                    <a:prstClr val="white"/>
                  </a:solidFill>
                  <a:cs typeface="+mn-ea"/>
                  <a:sym typeface="+mn-lt"/>
                </a:rPr>
                <a:t>2.</a:t>
              </a:r>
              <a:r>
                <a:rPr lang="zh-CN" altLang="en-US" sz="2095" b="1" dirty="0">
                  <a:solidFill>
                    <a:prstClr val="white"/>
                  </a:solidFill>
                  <a:cs typeface="+mn-ea"/>
                  <a:sym typeface="+mn-lt"/>
                </a:rPr>
                <a:t>耕地资源的现状及解决措施</a:t>
              </a:r>
            </a:p>
          </p:txBody>
        </p:sp>
      </p:grpSp>
      <p:sp>
        <p:nvSpPr>
          <p:cNvPr id="12" name="圆角矩形标注 11"/>
          <p:cNvSpPr/>
          <p:nvPr/>
        </p:nvSpPr>
        <p:spPr>
          <a:xfrm>
            <a:off x="3831590" y="3204210"/>
            <a:ext cx="1187450" cy="358775"/>
          </a:xfrm>
          <a:prstGeom prst="wedgeRoundRectCallout">
            <a:avLst>
              <a:gd name="adj1" fmla="val -20833"/>
              <a:gd name="adj2" fmla="val 101383"/>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zh-CN" altLang="en-US" sz="1795" b="1" dirty="0" smtClean="0">
                <a:solidFill>
                  <a:srgbClr val="FFFFFF"/>
                </a:solidFill>
                <a:latin typeface="微软雅黑" panose="020B0503020204020204" charset="-122"/>
              </a:rPr>
              <a:t>人口增加</a:t>
            </a:r>
          </a:p>
        </p:txBody>
      </p:sp>
      <p:sp>
        <p:nvSpPr>
          <p:cNvPr id="13" name="圆角矩形标注 12"/>
          <p:cNvSpPr/>
          <p:nvPr/>
        </p:nvSpPr>
        <p:spPr>
          <a:xfrm>
            <a:off x="6681419" y="3204340"/>
            <a:ext cx="1364752" cy="358698"/>
          </a:xfrm>
          <a:prstGeom prst="wedgeRoundRectCallout">
            <a:avLst>
              <a:gd name="adj1" fmla="val -20833"/>
              <a:gd name="adj2" fmla="val 101383"/>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zh-CN" altLang="en-US" sz="1795" b="1" dirty="0">
                <a:solidFill>
                  <a:srgbClr val="FFFFFF"/>
                </a:solidFill>
                <a:latin typeface="微软雅黑" panose="020B0503020204020204" charset="-122"/>
              </a:rPr>
              <a:t>耕地质量低</a:t>
            </a:r>
          </a:p>
        </p:txBody>
      </p:sp>
      <p:sp>
        <p:nvSpPr>
          <p:cNvPr id="14" name="任意多边形 13"/>
          <p:cNvSpPr/>
          <p:nvPr/>
        </p:nvSpPr>
        <p:spPr>
          <a:xfrm>
            <a:off x="2515235" y="3020060"/>
            <a:ext cx="1221740" cy="542925"/>
          </a:xfrm>
          <a:custGeom>
            <a:avLst/>
            <a:gdLst>
              <a:gd name="connsiteX0" fmla="*/ 425985 w 1460502"/>
              <a:gd name="connsiteY0" fmla="*/ 0 h 725082"/>
              <a:gd name="connsiteX1" fmla="*/ 608543 w 1460502"/>
              <a:gd name="connsiteY1" fmla="*/ 246110 h 725082"/>
              <a:gd name="connsiteX2" fmla="*/ 1380672 w 1460502"/>
              <a:gd name="connsiteY2" fmla="*/ 246110 h 725082"/>
              <a:gd name="connsiteX3" fmla="*/ 1460502 w 1460502"/>
              <a:gd name="connsiteY3" fmla="*/ 325940 h 725082"/>
              <a:gd name="connsiteX4" fmla="*/ 1460502 w 1460502"/>
              <a:gd name="connsiteY4" fmla="*/ 445682 h 725082"/>
              <a:gd name="connsiteX5" fmla="*/ 1460502 w 1460502"/>
              <a:gd name="connsiteY5" fmla="*/ 645252 h 725082"/>
              <a:gd name="connsiteX6" fmla="*/ 1380672 w 1460502"/>
              <a:gd name="connsiteY6" fmla="*/ 725082 h 725082"/>
              <a:gd name="connsiteX7" fmla="*/ 608543 w 1460502"/>
              <a:gd name="connsiteY7" fmla="*/ 725082 h 725082"/>
              <a:gd name="connsiteX8" fmla="*/ 243417 w 1460502"/>
              <a:gd name="connsiteY8" fmla="*/ 725082 h 725082"/>
              <a:gd name="connsiteX9" fmla="*/ 79830 w 1460502"/>
              <a:gd name="connsiteY9" fmla="*/ 725082 h 725082"/>
              <a:gd name="connsiteX10" fmla="*/ 0 w 1460502"/>
              <a:gd name="connsiteY10" fmla="*/ 645252 h 725082"/>
              <a:gd name="connsiteX11" fmla="*/ 0 w 1460502"/>
              <a:gd name="connsiteY11" fmla="*/ 445682 h 725082"/>
              <a:gd name="connsiteX12" fmla="*/ 0 w 1460502"/>
              <a:gd name="connsiteY12" fmla="*/ 325940 h 725082"/>
              <a:gd name="connsiteX13" fmla="*/ 79830 w 1460502"/>
              <a:gd name="connsiteY13" fmla="*/ 246110 h 725082"/>
              <a:gd name="connsiteX14" fmla="*/ 243417 w 1460502"/>
              <a:gd name="connsiteY14" fmla="*/ 246110 h 72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2" h="725082">
                <a:moveTo>
                  <a:pt x="425985" y="0"/>
                </a:moveTo>
                <a:lnTo>
                  <a:pt x="608543" y="246110"/>
                </a:lnTo>
                <a:lnTo>
                  <a:pt x="1380672" y="246110"/>
                </a:lnTo>
                <a:cubicBezTo>
                  <a:pt x="1424761" y="246110"/>
                  <a:pt x="1460502" y="281851"/>
                  <a:pt x="1460502" y="325940"/>
                </a:cubicBezTo>
                <a:lnTo>
                  <a:pt x="1460502" y="445682"/>
                </a:lnTo>
                <a:lnTo>
                  <a:pt x="1460502" y="645252"/>
                </a:lnTo>
                <a:cubicBezTo>
                  <a:pt x="1460502" y="689341"/>
                  <a:pt x="1424761" y="725082"/>
                  <a:pt x="1380672" y="725082"/>
                </a:cubicBezTo>
                <a:lnTo>
                  <a:pt x="608543" y="725082"/>
                </a:lnTo>
                <a:lnTo>
                  <a:pt x="243417" y="725082"/>
                </a:lnTo>
                <a:lnTo>
                  <a:pt x="79830" y="725082"/>
                </a:lnTo>
                <a:cubicBezTo>
                  <a:pt x="35741" y="725082"/>
                  <a:pt x="0" y="689341"/>
                  <a:pt x="0" y="645252"/>
                </a:cubicBezTo>
                <a:lnTo>
                  <a:pt x="0" y="445682"/>
                </a:lnTo>
                <a:lnTo>
                  <a:pt x="0" y="325940"/>
                </a:lnTo>
                <a:cubicBezTo>
                  <a:pt x="0" y="281851"/>
                  <a:pt x="35741" y="246110"/>
                  <a:pt x="79830" y="246110"/>
                </a:cubicBezTo>
                <a:lnTo>
                  <a:pt x="243417" y="2461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tIns="215426" anchor="ctr"/>
          <a:lstStyle/>
          <a:p>
            <a:pPr algn="ctr" defTabSz="914400">
              <a:defRPr/>
            </a:pPr>
            <a:r>
              <a:rPr lang="zh-CN" altLang="en-US" sz="1795" b="1" dirty="0" smtClean="0">
                <a:solidFill>
                  <a:srgbClr val="FFFFFF"/>
                </a:solidFill>
                <a:latin typeface="微软雅黑" panose="020B0503020204020204" charset="-122"/>
              </a:rPr>
              <a:t>耕地不足</a:t>
            </a:r>
          </a:p>
        </p:txBody>
      </p:sp>
      <p:sp>
        <p:nvSpPr>
          <p:cNvPr id="15" name="任意多边形 14"/>
          <p:cNvSpPr/>
          <p:nvPr/>
        </p:nvSpPr>
        <p:spPr>
          <a:xfrm>
            <a:off x="5125720" y="3020060"/>
            <a:ext cx="1365250" cy="542925"/>
          </a:xfrm>
          <a:custGeom>
            <a:avLst/>
            <a:gdLst>
              <a:gd name="connsiteX0" fmla="*/ 425985 w 1460502"/>
              <a:gd name="connsiteY0" fmla="*/ 0 h 725082"/>
              <a:gd name="connsiteX1" fmla="*/ 608543 w 1460502"/>
              <a:gd name="connsiteY1" fmla="*/ 246110 h 725082"/>
              <a:gd name="connsiteX2" fmla="*/ 1380672 w 1460502"/>
              <a:gd name="connsiteY2" fmla="*/ 246110 h 725082"/>
              <a:gd name="connsiteX3" fmla="*/ 1460502 w 1460502"/>
              <a:gd name="connsiteY3" fmla="*/ 325940 h 725082"/>
              <a:gd name="connsiteX4" fmla="*/ 1460502 w 1460502"/>
              <a:gd name="connsiteY4" fmla="*/ 445682 h 725082"/>
              <a:gd name="connsiteX5" fmla="*/ 1460502 w 1460502"/>
              <a:gd name="connsiteY5" fmla="*/ 645252 h 725082"/>
              <a:gd name="connsiteX6" fmla="*/ 1380672 w 1460502"/>
              <a:gd name="connsiteY6" fmla="*/ 725082 h 725082"/>
              <a:gd name="connsiteX7" fmla="*/ 608543 w 1460502"/>
              <a:gd name="connsiteY7" fmla="*/ 725082 h 725082"/>
              <a:gd name="connsiteX8" fmla="*/ 243417 w 1460502"/>
              <a:gd name="connsiteY8" fmla="*/ 725082 h 725082"/>
              <a:gd name="connsiteX9" fmla="*/ 79830 w 1460502"/>
              <a:gd name="connsiteY9" fmla="*/ 725082 h 725082"/>
              <a:gd name="connsiteX10" fmla="*/ 0 w 1460502"/>
              <a:gd name="connsiteY10" fmla="*/ 645252 h 725082"/>
              <a:gd name="connsiteX11" fmla="*/ 0 w 1460502"/>
              <a:gd name="connsiteY11" fmla="*/ 445682 h 725082"/>
              <a:gd name="connsiteX12" fmla="*/ 0 w 1460502"/>
              <a:gd name="connsiteY12" fmla="*/ 325940 h 725082"/>
              <a:gd name="connsiteX13" fmla="*/ 79830 w 1460502"/>
              <a:gd name="connsiteY13" fmla="*/ 246110 h 725082"/>
              <a:gd name="connsiteX14" fmla="*/ 243417 w 1460502"/>
              <a:gd name="connsiteY14" fmla="*/ 246110 h 72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2" h="725082">
                <a:moveTo>
                  <a:pt x="425985" y="0"/>
                </a:moveTo>
                <a:lnTo>
                  <a:pt x="608543" y="246110"/>
                </a:lnTo>
                <a:lnTo>
                  <a:pt x="1380672" y="246110"/>
                </a:lnTo>
                <a:cubicBezTo>
                  <a:pt x="1424761" y="246110"/>
                  <a:pt x="1460502" y="281851"/>
                  <a:pt x="1460502" y="325940"/>
                </a:cubicBezTo>
                <a:lnTo>
                  <a:pt x="1460502" y="445682"/>
                </a:lnTo>
                <a:lnTo>
                  <a:pt x="1460502" y="645252"/>
                </a:lnTo>
                <a:cubicBezTo>
                  <a:pt x="1460502" y="689341"/>
                  <a:pt x="1424761" y="725082"/>
                  <a:pt x="1380672" y="725082"/>
                </a:cubicBezTo>
                <a:lnTo>
                  <a:pt x="608543" y="725082"/>
                </a:lnTo>
                <a:lnTo>
                  <a:pt x="243417" y="725082"/>
                </a:lnTo>
                <a:lnTo>
                  <a:pt x="79830" y="725082"/>
                </a:lnTo>
                <a:cubicBezTo>
                  <a:pt x="35741" y="725082"/>
                  <a:pt x="0" y="689341"/>
                  <a:pt x="0" y="645252"/>
                </a:cubicBezTo>
                <a:lnTo>
                  <a:pt x="0" y="445682"/>
                </a:lnTo>
                <a:lnTo>
                  <a:pt x="0" y="325940"/>
                </a:lnTo>
                <a:cubicBezTo>
                  <a:pt x="0" y="281851"/>
                  <a:pt x="35741" y="246110"/>
                  <a:pt x="79830" y="246110"/>
                </a:cubicBezTo>
                <a:lnTo>
                  <a:pt x="243417" y="24611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5426" anchor="ctr"/>
          <a:lstStyle/>
          <a:p>
            <a:pPr algn="ctr" defTabSz="914400">
              <a:defRPr/>
            </a:pPr>
            <a:r>
              <a:rPr lang="zh-CN" altLang="en-US" sz="1795" b="1" dirty="0" smtClean="0">
                <a:solidFill>
                  <a:srgbClr val="FFFFFF"/>
                </a:solidFill>
                <a:latin typeface="微软雅黑" panose="020B0503020204020204" charset="-122"/>
              </a:rPr>
              <a:t>不合理利用</a:t>
            </a:r>
          </a:p>
        </p:txBody>
      </p:sp>
      <p:sp>
        <p:nvSpPr>
          <p:cNvPr id="16" name="矩形 15"/>
          <p:cNvSpPr/>
          <p:nvPr/>
        </p:nvSpPr>
        <p:spPr>
          <a:xfrm>
            <a:off x="2515235" y="2219325"/>
            <a:ext cx="1766570" cy="699770"/>
          </a:xfrm>
          <a:prstGeom prst="rect">
            <a:avLst/>
          </a:prstGeom>
        </p:spPr>
        <p:txBody>
          <a:bodyPr lIns="35006" tIns="35006" rIns="35006" bIns="35006" anchor="ctr"/>
          <a:lstStyle/>
          <a:p>
            <a:pPr defTabSz="914400">
              <a:lnSpc>
                <a:spcPct val="120000"/>
              </a:lnSpc>
              <a:spcBef>
                <a:spcPts val="600"/>
              </a:spcBef>
              <a:spcAft>
                <a:spcPts val="600"/>
              </a:spcAft>
              <a:defRPr/>
            </a:pPr>
            <a:r>
              <a:rPr lang="zh-CN" altLang="en-US" sz="2000" b="1" dirty="0">
                <a:solidFill>
                  <a:prstClr val="black"/>
                </a:solidFill>
                <a:latin typeface="微软雅黑" panose="020B0503020204020204" charset="-122"/>
              </a:rPr>
              <a:t>中国依靠</a:t>
            </a:r>
            <a:r>
              <a:rPr lang="en-US" altLang="zh-CN" sz="2000" b="1" dirty="0">
                <a:solidFill>
                  <a:prstClr val="black"/>
                </a:solidFill>
                <a:latin typeface="微软雅黑" panose="020B0503020204020204" charset="-122"/>
              </a:rPr>
              <a:t>8.6%</a:t>
            </a:r>
            <a:r>
              <a:rPr lang="zh-CN" altLang="en-US" sz="2000" b="1" dirty="0">
                <a:solidFill>
                  <a:prstClr val="black"/>
                </a:solidFill>
                <a:latin typeface="微软雅黑" panose="020B0503020204020204" charset="-122"/>
              </a:rPr>
              <a:t>的耕地</a:t>
            </a:r>
            <a:r>
              <a:rPr lang="zh-CN" altLang="en-US" sz="2000" b="1" dirty="0" smtClean="0">
                <a:solidFill>
                  <a:prstClr val="black"/>
                </a:solidFill>
                <a:latin typeface="微软雅黑" panose="020B0503020204020204" charset="-122"/>
              </a:rPr>
              <a:t>养活世界</a:t>
            </a:r>
            <a:r>
              <a:rPr lang="en-US" altLang="zh-CN" sz="2000" b="1" dirty="0">
                <a:solidFill>
                  <a:prstClr val="black"/>
                </a:solidFill>
                <a:latin typeface="微软雅黑" panose="020B0503020204020204" charset="-122"/>
              </a:rPr>
              <a:t>19%</a:t>
            </a:r>
            <a:r>
              <a:rPr lang="zh-CN" altLang="en-US" sz="2000" b="1" dirty="0">
                <a:solidFill>
                  <a:prstClr val="black"/>
                </a:solidFill>
                <a:latin typeface="微软雅黑" panose="020B0503020204020204" charset="-122"/>
              </a:rPr>
              <a:t>的人口</a:t>
            </a:r>
          </a:p>
        </p:txBody>
      </p:sp>
      <p:sp>
        <p:nvSpPr>
          <p:cNvPr id="17" name="矩形 16"/>
          <p:cNvSpPr/>
          <p:nvPr/>
        </p:nvSpPr>
        <p:spPr>
          <a:xfrm>
            <a:off x="3926859" y="3582155"/>
            <a:ext cx="1387966" cy="935940"/>
          </a:xfrm>
          <a:prstGeom prst="rect">
            <a:avLst/>
          </a:prstGeom>
        </p:spPr>
        <p:txBody>
          <a:bodyPr lIns="35006" tIns="35006" rIns="35006" bIns="35006" anchor="ctr"/>
          <a:lstStyle/>
          <a:p>
            <a:pPr algn="just" defTabSz="914400">
              <a:lnSpc>
                <a:spcPct val="120000"/>
              </a:lnSpc>
              <a:spcBef>
                <a:spcPts val="600"/>
              </a:spcBef>
              <a:spcAft>
                <a:spcPts val="600"/>
              </a:spcAft>
              <a:defRPr/>
            </a:pPr>
            <a:r>
              <a:rPr lang="zh-CN" altLang="en-US" sz="2000" b="1" dirty="0">
                <a:solidFill>
                  <a:prstClr val="black"/>
                </a:solidFill>
                <a:latin typeface="微软雅黑" panose="020B0503020204020204" charset="-122"/>
              </a:rPr>
              <a:t>加剧耕地资源的短缺</a:t>
            </a:r>
          </a:p>
        </p:txBody>
      </p:sp>
      <p:sp>
        <p:nvSpPr>
          <p:cNvPr id="18" name="矩形 17"/>
          <p:cNvSpPr/>
          <p:nvPr/>
        </p:nvSpPr>
        <p:spPr>
          <a:xfrm>
            <a:off x="5209155" y="2096177"/>
            <a:ext cx="1387966" cy="880116"/>
          </a:xfrm>
          <a:prstGeom prst="rect">
            <a:avLst/>
          </a:prstGeom>
        </p:spPr>
        <p:txBody>
          <a:bodyPr lIns="35006" tIns="35006" rIns="35006" bIns="35006" anchor="ctr"/>
          <a:lstStyle/>
          <a:p>
            <a:pPr algn="just" defTabSz="914400">
              <a:lnSpc>
                <a:spcPct val="120000"/>
              </a:lnSpc>
              <a:spcBef>
                <a:spcPts val="600"/>
              </a:spcBef>
              <a:spcAft>
                <a:spcPts val="600"/>
              </a:spcAft>
              <a:defRPr/>
            </a:pPr>
            <a:r>
              <a:rPr lang="zh-CN" altLang="en-US" sz="2000" b="1" dirty="0">
                <a:solidFill>
                  <a:prstClr val="black"/>
                </a:solidFill>
                <a:latin typeface="微软雅黑" panose="020B0503020204020204" charset="-122"/>
              </a:rPr>
              <a:t>耕地面积减少或耕地质量下降</a:t>
            </a:r>
          </a:p>
        </p:txBody>
      </p:sp>
      <p:sp>
        <p:nvSpPr>
          <p:cNvPr id="19" name="矩形 18"/>
          <p:cNvSpPr/>
          <p:nvPr/>
        </p:nvSpPr>
        <p:spPr>
          <a:xfrm>
            <a:off x="6491451" y="3583327"/>
            <a:ext cx="1387966" cy="935940"/>
          </a:xfrm>
          <a:prstGeom prst="rect">
            <a:avLst/>
          </a:prstGeom>
        </p:spPr>
        <p:txBody>
          <a:bodyPr lIns="35006" tIns="35006" rIns="35006" bIns="35006" anchor="ctr"/>
          <a:lstStyle/>
          <a:p>
            <a:pPr algn="just" defTabSz="914400">
              <a:lnSpc>
                <a:spcPct val="120000"/>
              </a:lnSpc>
              <a:spcBef>
                <a:spcPts val="600"/>
              </a:spcBef>
              <a:spcAft>
                <a:spcPts val="600"/>
              </a:spcAft>
              <a:defRPr/>
            </a:pPr>
            <a:r>
              <a:rPr lang="zh-CN" altLang="en-US" sz="2000" b="1" dirty="0">
                <a:solidFill>
                  <a:prstClr val="black"/>
                </a:solidFill>
                <a:latin typeface="微软雅黑" panose="020B0503020204020204" charset="-122"/>
              </a:rPr>
              <a:t>中、低产田比重大</a:t>
            </a:r>
          </a:p>
        </p:txBody>
      </p:sp>
      <p:sp>
        <p:nvSpPr>
          <p:cNvPr id="20" name="标题 7"/>
          <p:cNvSpPr>
            <a:spLocks noGrp="1"/>
          </p:cNvSpPr>
          <p:nvPr>
            <p:ph type="title"/>
          </p:nvPr>
        </p:nvSpPr>
        <p:spPr>
          <a:xfrm>
            <a:off x="1015408" y="2795771"/>
            <a:ext cx="1309183" cy="991764"/>
          </a:xfrm>
        </p:spPr>
        <p:txBody>
          <a:bodyPr>
            <a:normAutofit/>
          </a:bodyPr>
          <a:lstStyle/>
          <a:p>
            <a:pPr algn="r"/>
            <a:r>
              <a:rPr lang="zh-CN" altLang="en-US" sz="3590" b="1" dirty="0" smtClean="0"/>
              <a:t>现状</a:t>
            </a:r>
          </a:p>
        </p:txBody>
      </p:sp>
      <p:cxnSp>
        <p:nvCxnSpPr>
          <p:cNvPr id="21" name="直接连接符 20"/>
          <p:cNvCxnSpPr/>
          <p:nvPr/>
        </p:nvCxnSpPr>
        <p:spPr>
          <a:xfrm>
            <a:off x="2324590" y="1956073"/>
            <a:ext cx="0" cy="27270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anim calcmode="lin" valueType="num">
                                      <p:cBhvr>
                                        <p:cTn id="41" dur="1000" fill="hold"/>
                                        <p:tgtEl>
                                          <p:spTgt spid="18"/>
                                        </p:tgtEl>
                                        <p:attrNameLst>
                                          <p:attrName>ppt_x</p:attrName>
                                        </p:attrNameLst>
                                      </p:cBhvr>
                                      <p:tavLst>
                                        <p:tav tm="0">
                                          <p:val>
                                            <p:strVal val="#ppt_x"/>
                                          </p:val>
                                        </p:tav>
                                        <p:tav tm="100000">
                                          <p:val>
                                            <p:strVal val="#ppt_x"/>
                                          </p:val>
                                        </p:tav>
                                      </p:tavLst>
                                    </p:anim>
                                    <p:anim calcmode="lin" valueType="num">
                                      <p:cBhvr>
                                        <p:cTn id="4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5" grpId="0" bldLvl="0" animBg="1"/>
      <p:bldP spid="16" grpId="0"/>
      <p:bldP spid="17" grpId="0"/>
      <p:bldP spid="18"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标注 11"/>
          <p:cNvSpPr/>
          <p:nvPr/>
        </p:nvSpPr>
        <p:spPr>
          <a:xfrm>
            <a:off x="4830884" y="3189449"/>
            <a:ext cx="1846099" cy="529007"/>
          </a:xfrm>
          <a:custGeom>
            <a:avLst/>
            <a:gdLst>
              <a:gd name="connsiteX0" fmla="*/ 0 w 2468336"/>
              <a:gd name="connsiteY0" fmla="*/ 79906 h 479425"/>
              <a:gd name="connsiteX1" fmla="*/ 79906 w 2468336"/>
              <a:gd name="connsiteY1" fmla="*/ 0 h 479425"/>
              <a:gd name="connsiteX2" fmla="*/ 411389 w 2468336"/>
              <a:gd name="connsiteY2" fmla="*/ 0 h 479425"/>
              <a:gd name="connsiteX3" fmla="*/ 411389 w 2468336"/>
              <a:gd name="connsiteY3" fmla="*/ 0 h 479425"/>
              <a:gd name="connsiteX4" fmla="*/ 1028473 w 2468336"/>
              <a:gd name="connsiteY4" fmla="*/ 0 h 479425"/>
              <a:gd name="connsiteX5" fmla="*/ 2388430 w 2468336"/>
              <a:gd name="connsiteY5" fmla="*/ 0 h 479425"/>
              <a:gd name="connsiteX6" fmla="*/ 2468336 w 2468336"/>
              <a:gd name="connsiteY6" fmla="*/ 79906 h 479425"/>
              <a:gd name="connsiteX7" fmla="*/ 2468336 w 2468336"/>
              <a:gd name="connsiteY7" fmla="*/ 279665 h 479425"/>
              <a:gd name="connsiteX8" fmla="*/ 2468336 w 2468336"/>
              <a:gd name="connsiteY8" fmla="*/ 279665 h 479425"/>
              <a:gd name="connsiteX9" fmla="*/ 2468336 w 2468336"/>
              <a:gd name="connsiteY9" fmla="*/ 399521 h 479425"/>
              <a:gd name="connsiteX10" fmla="*/ 2468336 w 2468336"/>
              <a:gd name="connsiteY10" fmla="*/ 399519 h 479425"/>
              <a:gd name="connsiteX11" fmla="*/ 2388430 w 2468336"/>
              <a:gd name="connsiteY11" fmla="*/ 479425 h 479425"/>
              <a:gd name="connsiteX12" fmla="*/ 1028473 w 2468336"/>
              <a:gd name="connsiteY12" fmla="*/ 479425 h 479425"/>
              <a:gd name="connsiteX13" fmla="*/ 719940 w 2468336"/>
              <a:gd name="connsiteY13" fmla="*/ 725768 h 479425"/>
              <a:gd name="connsiteX14" fmla="*/ 411389 w 2468336"/>
              <a:gd name="connsiteY14" fmla="*/ 479425 h 479425"/>
              <a:gd name="connsiteX15" fmla="*/ 79906 w 2468336"/>
              <a:gd name="connsiteY15" fmla="*/ 479425 h 479425"/>
              <a:gd name="connsiteX16" fmla="*/ 0 w 2468336"/>
              <a:gd name="connsiteY16" fmla="*/ 399519 h 479425"/>
              <a:gd name="connsiteX17" fmla="*/ 0 w 2468336"/>
              <a:gd name="connsiteY17" fmla="*/ 399521 h 479425"/>
              <a:gd name="connsiteX18" fmla="*/ 0 w 2468336"/>
              <a:gd name="connsiteY18" fmla="*/ 279665 h 479425"/>
              <a:gd name="connsiteX19" fmla="*/ 0 w 2468336"/>
              <a:gd name="connsiteY19" fmla="*/ 279665 h 479425"/>
              <a:gd name="connsiteX20" fmla="*/ 0 w 2468336"/>
              <a:gd name="connsiteY20" fmla="*/ 79906 h 479425"/>
              <a:gd name="connsiteX0-1" fmla="*/ 0 w 2468336"/>
              <a:gd name="connsiteY0-2" fmla="*/ 79906 h 725768"/>
              <a:gd name="connsiteX1-3" fmla="*/ 79906 w 2468336"/>
              <a:gd name="connsiteY1-4" fmla="*/ 0 h 725768"/>
              <a:gd name="connsiteX2-5" fmla="*/ 411389 w 2468336"/>
              <a:gd name="connsiteY2-6" fmla="*/ 0 h 725768"/>
              <a:gd name="connsiteX3-7" fmla="*/ 411389 w 2468336"/>
              <a:gd name="connsiteY3-8" fmla="*/ 0 h 725768"/>
              <a:gd name="connsiteX4-9" fmla="*/ 1028473 w 2468336"/>
              <a:gd name="connsiteY4-10" fmla="*/ 0 h 725768"/>
              <a:gd name="connsiteX5-11" fmla="*/ 2388430 w 2468336"/>
              <a:gd name="connsiteY5-12" fmla="*/ 0 h 725768"/>
              <a:gd name="connsiteX6-13" fmla="*/ 2468336 w 2468336"/>
              <a:gd name="connsiteY6-14" fmla="*/ 79906 h 725768"/>
              <a:gd name="connsiteX7-15" fmla="*/ 2468336 w 2468336"/>
              <a:gd name="connsiteY7-16" fmla="*/ 279665 h 725768"/>
              <a:gd name="connsiteX8-17" fmla="*/ 2468336 w 2468336"/>
              <a:gd name="connsiteY8-18" fmla="*/ 279665 h 725768"/>
              <a:gd name="connsiteX9-19" fmla="*/ 2468336 w 2468336"/>
              <a:gd name="connsiteY9-20" fmla="*/ 399521 h 725768"/>
              <a:gd name="connsiteX10-21" fmla="*/ 2468336 w 2468336"/>
              <a:gd name="connsiteY10-22" fmla="*/ 399519 h 725768"/>
              <a:gd name="connsiteX11-23" fmla="*/ 2388430 w 2468336"/>
              <a:gd name="connsiteY11-24" fmla="*/ 479425 h 725768"/>
              <a:gd name="connsiteX12-25" fmla="*/ 951200 w 2468336"/>
              <a:gd name="connsiteY12-26" fmla="*/ 479425 h 725768"/>
              <a:gd name="connsiteX13-27" fmla="*/ 719940 w 2468336"/>
              <a:gd name="connsiteY13-28" fmla="*/ 725768 h 725768"/>
              <a:gd name="connsiteX14-29" fmla="*/ 411389 w 2468336"/>
              <a:gd name="connsiteY14-30" fmla="*/ 479425 h 725768"/>
              <a:gd name="connsiteX15-31" fmla="*/ 79906 w 2468336"/>
              <a:gd name="connsiteY15-32" fmla="*/ 479425 h 725768"/>
              <a:gd name="connsiteX16-33" fmla="*/ 0 w 2468336"/>
              <a:gd name="connsiteY16-34" fmla="*/ 399519 h 725768"/>
              <a:gd name="connsiteX17-35" fmla="*/ 0 w 2468336"/>
              <a:gd name="connsiteY17-36" fmla="*/ 399521 h 725768"/>
              <a:gd name="connsiteX18-37" fmla="*/ 0 w 2468336"/>
              <a:gd name="connsiteY18-38" fmla="*/ 279665 h 725768"/>
              <a:gd name="connsiteX19-39" fmla="*/ 0 w 2468336"/>
              <a:gd name="connsiteY19-40" fmla="*/ 279665 h 725768"/>
              <a:gd name="connsiteX20-41" fmla="*/ 0 w 2468336"/>
              <a:gd name="connsiteY20-42" fmla="*/ 79906 h 725768"/>
              <a:gd name="connsiteX0-43" fmla="*/ 0 w 2468336"/>
              <a:gd name="connsiteY0-44" fmla="*/ 79906 h 725768"/>
              <a:gd name="connsiteX1-45" fmla="*/ 79906 w 2468336"/>
              <a:gd name="connsiteY1-46" fmla="*/ 0 h 725768"/>
              <a:gd name="connsiteX2-47" fmla="*/ 411389 w 2468336"/>
              <a:gd name="connsiteY2-48" fmla="*/ 0 h 725768"/>
              <a:gd name="connsiteX3-49" fmla="*/ 411389 w 2468336"/>
              <a:gd name="connsiteY3-50" fmla="*/ 0 h 725768"/>
              <a:gd name="connsiteX4-51" fmla="*/ 1028473 w 2468336"/>
              <a:gd name="connsiteY4-52" fmla="*/ 0 h 725768"/>
              <a:gd name="connsiteX5-53" fmla="*/ 2388430 w 2468336"/>
              <a:gd name="connsiteY5-54" fmla="*/ 0 h 725768"/>
              <a:gd name="connsiteX6-55" fmla="*/ 2468336 w 2468336"/>
              <a:gd name="connsiteY6-56" fmla="*/ 79906 h 725768"/>
              <a:gd name="connsiteX7-57" fmla="*/ 2468336 w 2468336"/>
              <a:gd name="connsiteY7-58" fmla="*/ 279665 h 725768"/>
              <a:gd name="connsiteX8-59" fmla="*/ 2468336 w 2468336"/>
              <a:gd name="connsiteY8-60" fmla="*/ 279665 h 725768"/>
              <a:gd name="connsiteX9-61" fmla="*/ 2468336 w 2468336"/>
              <a:gd name="connsiteY9-62" fmla="*/ 399521 h 725768"/>
              <a:gd name="connsiteX10-63" fmla="*/ 2468336 w 2468336"/>
              <a:gd name="connsiteY10-64" fmla="*/ 399519 h 725768"/>
              <a:gd name="connsiteX11-65" fmla="*/ 2388430 w 2468336"/>
              <a:gd name="connsiteY11-66" fmla="*/ 479425 h 725768"/>
              <a:gd name="connsiteX12-67" fmla="*/ 951200 w 2468336"/>
              <a:gd name="connsiteY12-68" fmla="*/ 479425 h 725768"/>
              <a:gd name="connsiteX13-69" fmla="*/ 719940 w 2468336"/>
              <a:gd name="connsiteY13-70" fmla="*/ 725768 h 725768"/>
              <a:gd name="connsiteX14-71" fmla="*/ 527299 w 2468336"/>
              <a:gd name="connsiteY14-72" fmla="*/ 492304 h 725768"/>
              <a:gd name="connsiteX15-73" fmla="*/ 79906 w 2468336"/>
              <a:gd name="connsiteY15-74" fmla="*/ 479425 h 725768"/>
              <a:gd name="connsiteX16-75" fmla="*/ 0 w 2468336"/>
              <a:gd name="connsiteY16-76" fmla="*/ 399519 h 725768"/>
              <a:gd name="connsiteX17-77" fmla="*/ 0 w 2468336"/>
              <a:gd name="connsiteY17-78" fmla="*/ 399521 h 725768"/>
              <a:gd name="connsiteX18-79" fmla="*/ 0 w 2468336"/>
              <a:gd name="connsiteY18-80" fmla="*/ 279665 h 725768"/>
              <a:gd name="connsiteX19-81" fmla="*/ 0 w 2468336"/>
              <a:gd name="connsiteY19-82" fmla="*/ 279665 h 725768"/>
              <a:gd name="connsiteX20-83" fmla="*/ 0 w 2468336"/>
              <a:gd name="connsiteY20-84" fmla="*/ 79906 h 7257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468336" h="725768">
                <a:moveTo>
                  <a:pt x="0" y="79906"/>
                </a:moveTo>
                <a:cubicBezTo>
                  <a:pt x="0" y="35775"/>
                  <a:pt x="35775" y="0"/>
                  <a:pt x="79906" y="0"/>
                </a:cubicBezTo>
                <a:lnTo>
                  <a:pt x="411389" y="0"/>
                </a:lnTo>
                <a:lnTo>
                  <a:pt x="411389" y="0"/>
                </a:lnTo>
                <a:lnTo>
                  <a:pt x="1028473" y="0"/>
                </a:lnTo>
                <a:lnTo>
                  <a:pt x="2388430" y="0"/>
                </a:lnTo>
                <a:cubicBezTo>
                  <a:pt x="2432561" y="0"/>
                  <a:pt x="2468336" y="35775"/>
                  <a:pt x="2468336" y="79906"/>
                </a:cubicBezTo>
                <a:lnTo>
                  <a:pt x="2468336" y="279665"/>
                </a:lnTo>
                <a:lnTo>
                  <a:pt x="2468336" y="279665"/>
                </a:lnTo>
                <a:lnTo>
                  <a:pt x="2468336" y="399521"/>
                </a:lnTo>
                <a:lnTo>
                  <a:pt x="2468336" y="399519"/>
                </a:lnTo>
                <a:cubicBezTo>
                  <a:pt x="2468336" y="443650"/>
                  <a:pt x="2432561" y="479425"/>
                  <a:pt x="2388430" y="479425"/>
                </a:cubicBezTo>
                <a:lnTo>
                  <a:pt x="951200" y="479425"/>
                </a:lnTo>
                <a:lnTo>
                  <a:pt x="719940" y="725768"/>
                </a:lnTo>
                <a:lnTo>
                  <a:pt x="527299" y="492304"/>
                </a:lnTo>
                <a:lnTo>
                  <a:pt x="79906" y="479425"/>
                </a:lnTo>
                <a:cubicBezTo>
                  <a:pt x="35775" y="479425"/>
                  <a:pt x="0" y="443650"/>
                  <a:pt x="0" y="399519"/>
                </a:cubicBezTo>
                <a:lnTo>
                  <a:pt x="0" y="399521"/>
                </a:lnTo>
                <a:lnTo>
                  <a:pt x="0" y="279665"/>
                </a:lnTo>
                <a:lnTo>
                  <a:pt x="0" y="279665"/>
                </a:lnTo>
                <a:lnTo>
                  <a:pt x="0" y="799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795" b="1" dirty="0">
              <a:solidFill>
                <a:srgbClr val="FFFFFF"/>
              </a:solidFill>
              <a:latin typeface="微软雅黑" panose="020B0503020204020204" charset="-122"/>
            </a:endParaRPr>
          </a:p>
        </p:txBody>
      </p:sp>
      <p:sp>
        <p:nvSpPr>
          <p:cNvPr id="14" name="任意多边形 13"/>
          <p:cNvSpPr/>
          <p:nvPr/>
        </p:nvSpPr>
        <p:spPr>
          <a:xfrm>
            <a:off x="2142278" y="3020239"/>
            <a:ext cx="2498636" cy="542798"/>
          </a:xfrm>
          <a:custGeom>
            <a:avLst/>
            <a:gdLst>
              <a:gd name="connsiteX0" fmla="*/ 425985 w 1460502"/>
              <a:gd name="connsiteY0" fmla="*/ 0 h 725082"/>
              <a:gd name="connsiteX1" fmla="*/ 608543 w 1460502"/>
              <a:gd name="connsiteY1" fmla="*/ 246110 h 725082"/>
              <a:gd name="connsiteX2" fmla="*/ 1380672 w 1460502"/>
              <a:gd name="connsiteY2" fmla="*/ 246110 h 725082"/>
              <a:gd name="connsiteX3" fmla="*/ 1460502 w 1460502"/>
              <a:gd name="connsiteY3" fmla="*/ 325940 h 725082"/>
              <a:gd name="connsiteX4" fmla="*/ 1460502 w 1460502"/>
              <a:gd name="connsiteY4" fmla="*/ 445682 h 725082"/>
              <a:gd name="connsiteX5" fmla="*/ 1460502 w 1460502"/>
              <a:gd name="connsiteY5" fmla="*/ 645252 h 725082"/>
              <a:gd name="connsiteX6" fmla="*/ 1380672 w 1460502"/>
              <a:gd name="connsiteY6" fmla="*/ 725082 h 725082"/>
              <a:gd name="connsiteX7" fmla="*/ 608543 w 1460502"/>
              <a:gd name="connsiteY7" fmla="*/ 725082 h 725082"/>
              <a:gd name="connsiteX8" fmla="*/ 243417 w 1460502"/>
              <a:gd name="connsiteY8" fmla="*/ 725082 h 725082"/>
              <a:gd name="connsiteX9" fmla="*/ 79830 w 1460502"/>
              <a:gd name="connsiteY9" fmla="*/ 725082 h 725082"/>
              <a:gd name="connsiteX10" fmla="*/ 0 w 1460502"/>
              <a:gd name="connsiteY10" fmla="*/ 645252 h 725082"/>
              <a:gd name="connsiteX11" fmla="*/ 0 w 1460502"/>
              <a:gd name="connsiteY11" fmla="*/ 445682 h 725082"/>
              <a:gd name="connsiteX12" fmla="*/ 0 w 1460502"/>
              <a:gd name="connsiteY12" fmla="*/ 325940 h 725082"/>
              <a:gd name="connsiteX13" fmla="*/ 79830 w 1460502"/>
              <a:gd name="connsiteY13" fmla="*/ 246110 h 725082"/>
              <a:gd name="connsiteX14" fmla="*/ 243417 w 1460502"/>
              <a:gd name="connsiteY14" fmla="*/ 246110 h 725082"/>
              <a:gd name="connsiteX0-1" fmla="*/ 425985 w 1460502"/>
              <a:gd name="connsiteY0-2" fmla="*/ 0 h 725082"/>
              <a:gd name="connsiteX1-3" fmla="*/ 535350 w 1460502"/>
              <a:gd name="connsiteY1-4" fmla="*/ 246110 h 725082"/>
              <a:gd name="connsiteX2-5" fmla="*/ 1380672 w 1460502"/>
              <a:gd name="connsiteY2-6" fmla="*/ 246110 h 725082"/>
              <a:gd name="connsiteX3-7" fmla="*/ 1460502 w 1460502"/>
              <a:gd name="connsiteY3-8" fmla="*/ 325940 h 725082"/>
              <a:gd name="connsiteX4-9" fmla="*/ 1460502 w 1460502"/>
              <a:gd name="connsiteY4-10" fmla="*/ 445682 h 725082"/>
              <a:gd name="connsiteX5-11" fmla="*/ 1460502 w 1460502"/>
              <a:gd name="connsiteY5-12" fmla="*/ 645252 h 725082"/>
              <a:gd name="connsiteX6-13" fmla="*/ 1380672 w 1460502"/>
              <a:gd name="connsiteY6-14" fmla="*/ 725082 h 725082"/>
              <a:gd name="connsiteX7-15" fmla="*/ 608543 w 1460502"/>
              <a:gd name="connsiteY7-16" fmla="*/ 725082 h 725082"/>
              <a:gd name="connsiteX8-17" fmla="*/ 243417 w 1460502"/>
              <a:gd name="connsiteY8-18" fmla="*/ 725082 h 725082"/>
              <a:gd name="connsiteX9-19" fmla="*/ 79830 w 1460502"/>
              <a:gd name="connsiteY9-20" fmla="*/ 725082 h 725082"/>
              <a:gd name="connsiteX10-21" fmla="*/ 0 w 1460502"/>
              <a:gd name="connsiteY10-22" fmla="*/ 645252 h 725082"/>
              <a:gd name="connsiteX11-23" fmla="*/ 0 w 1460502"/>
              <a:gd name="connsiteY11-24" fmla="*/ 445682 h 725082"/>
              <a:gd name="connsiteX12-25" fmla="*/ 0 w 1460502"/>
              <a:gd name="connsiteY12-26" fmla="*/ 325940 h 725082"/>
              <a:gd name="connsiteX13-27" fmla="*/ 79830 w 1460502"/>
              <a:gd name="connsiteY13-28" fmla="*/ 246110 h 725082"/>
              <a:gd name="connsiteX14-29" fmla="*/ 243417 w 1460502"/>
              <a:gd name="connsiteY14-30" fmla="*/ 246110 h 725082"/>
              <a:gd name="connsiteX15" fmla="*/ 425985 w 1460502"/>
              <a:gd name="connsiteY15" fmla="*/ 0 h 725082"/>
              <a:gd name="connsiteX0-31" fmla="*/ 425985 w 1460502"/>
              <a:gd name="connsiteY0-32" fmla="*/ 0 h 725082"/>
              <a:gd name="connsiteX1-33" fmla="*/ 535350 w 1460502"/>
              <a:gd name="connsiteY1-34" fmla="*/ 246110 h 725082"/>
              <a:gd name="connsiteX2-35" fmla="*/ 1380672 w 1460502"/>
              <a:gd name="connsiteY2-36" fmla="*/ 246110 h 725082"/>
              <a:gd name="connsiteX3-37" fmla="*/ 1460502 w 1460502"/>
              <a:gd name="connsiteY3-38" fmla="*/ 325940 h 725082"/>
              <a:gd name="connsiteX4-39" fmla="*/ 1460502 w 1460502"/>
              <a:gd name="connsiteY4-40" fmla="*/ 445682 h 725082"/>
              <a:gd name="connsiteX5-41" fmla="*/ 1460502 w 1460502"/>
              <a:gd name="connsiteY5-42" fmla="*/ 645252 h 725082"/>
              <a:gd name="connsiteX6-43" fmla="*/ 1380672 w 1460502"/>
              <a:gd name="connsiteY6-44" fmla="*/ 725082 h 725082"/>
              <a:gd name="connsiteX7-45" fmla="*/ 608543 w 1460502"/>
              <a:gd name="connsiteY7-46" fmla="*/ 725082 h 725082"/>
              <a:gd name="connsiteX8-47" fmla="*/ 243417 w 1460502"/>
              <a:gd name="connsiteY8-48" fmla="*/ 725082 h 725082"/>
              <a:gd name="connsiteX9-49" fmla="*/ 79830 w 1460502"/>
              <a:gd name="connsiteY9-50" fmla="*/ 725082 h 725082"/>
              <a:gd name="connsiteX10-51" fmla="*/ 0 w 1460502"/>
              <a:gd name="connsiteY10-52" fmla="*/ 645252 h 725082"/>
              <a:gd name="connsiteX11-53" fmla="*/ 0 w 1460502"/>
              <a:gd name="connsiteY11-54" fmla="*/ 445682 h 725082"/>
              <a:gd name="connsiteX12-55" fmla="*/ 0 w 1460502"/>
              <a:gd name="connsiteY12-56" fmla="*/ 325940 h 725082"/>
              <a:gd name="connsiteX13-57" fmla="*/ 79830 w 1460502"/>
              <a:gd name="connsiteY13-58" fmla="*/ 246110 h 725082"/>
              <a:gd name="connsiteX14-59" fmla="*/ 339132 w 1460502"/>
              <a:gd name="connsiteY14-60" fmla="*/ 246110 h 725082"/>
              <a:gd name="connsiteX15-61" fmla="*/ 425985 w 1460502"/>
              <a:gd name="connsiteY15-62" fmla="*/ 0 h 7250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61" y="connsiteY15-62"/>
              </a:cxn>
            </a:cxnLst>
            <a:rect l="l" t="t" r="r" b="b"/>
            <a:pathLst>
              <a:path w="1460502" h="725082">
                <a:moveTo>
                  <a:pt x="425985" y="0"/>
                </a:moveTo>
                <a:lnTo>
                  <a:pt x="535350" y="246110"/>
                </a:lnTo>
                <a:lnTo>
                  <a:pt x="1380672" y="246110"/>
                </a:lnTo>
                <a:cubicBezTo>
                  <a:pt x="1424761" y="246110"/>
                  <a:pt x="1460502" y="281851"/>
                  <a:pt x="1460502" y="325940"/>
                </a:cubicBezTo>
                <a:lnTo>
                  <a:pt x="1460502" y="445682"/>
                </a:lnTo>
                <a:lnTo>
                  <a:pt x="1460502" y="645252"/>
                </a:lnTo>
                <a:cubicBezTo>
                  <a:pt x="1460502" y="689341"/>
                  <a:pt x="1424761" y="725082"/>
                  <a:pt x="1380672" y="725082"/>
                </a:cubicBezTo>
                <a:lnTo>
                  <a:pt x="608543" y="725082"/>
                </a:lnTo>
                <a:lnTo>
                  <a:pt x="243417" y="725082"/>
                </a:lnTo>
                <a:lnTo>
                  <a:pt x="79830" y="725082"/>
                </a:lnTo>
                <a:cubicBezTo>
                  <a:pt x="35741" y="725082"/>
                  <a:pt x="0" y="689341"/>
                  <a:pt x="0" y="645252"/>
                </a:cubicBezTo>
                <a:lnTo>
                  <a:pt x="0" y="445682"/>
                </a:lnTo>
                <a:lnTo>
                  <a:pt x="0" y="325940"/>
                </a:lnTo>
                <a:cubicBezTo>
                  <a:pt x="0" y="281851"/>
                  <a:pt x="35741" y="246110"/>
                  <a:pt x="79830" y="246110"/>
                </a:cubicBezTo>
                <a:lnTo>
                  <a:pt x="339132" y="246110"/>
                </a:lnTo>
                <a:lnTo>
                  <a:pt x="42598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tIns="215426" anchor="ctr"/>
          <a:lstStyle/>
          <a:p>
            <a:pPr algn="ctr" defTabSz="914400">
              <a:defRPr/>
            </a:pPr>
            <a:r>
              <a:rPr lang="zh-CN" altLang="en-US" sz="1795" b="1" dirty="0" smtClean="0">
                <a:solidFill>
                  <a:srgbClr val="FFFFFF"/>
                </a:solidFill>
                <a:latin typeface="微软雅黑" panose="020B0503020204020204" charset="-122"/>
              </a:rPr>
              <a:t>耕地总量不减少的措施</a:t>
            </a:r>
          </a:p>
        </p:txBody>
      </p:sp>
      <p:sp>
        <p:nvSpPr>
          <p:cNvPr id="15" name="任意多边形 14"/>
          <p:cNvSpPr/>
          <p:nvPr/>
        </p:nvSpPr>
        <p:spPr>
          <a:xfrm>
            <a:off x="6866890" y="2954020"/>
            <a:ext cx="1629410" cy="542925"/>
          </a:xfrm>
          <a:custGeom>
            <a:avLst/>
            <a:gdLst>
              <a:gd name="connsiteX0" fmla="*/ 425985 w 1460502"/>
              <a:gd name="connsiteY0" fmla="*/ 0 h 725082"/>
              <a:gd name="connsiteX1" fmla="*/ 608543 w 1460502"/>
              <a:gd name="connsiteY1" fmla="*/ 246110 h 725082"/>
              <a:gd name="connsiteX2" fmla="*/ 1380672 w 1460502"/>
              <a:gd name="connsiteY2" fmla="*/ 246110 h 725082"/>
              <a:gd name="connsiteX3" fmla="*/ 1460502 w 1460502"/>
              <a:gd name="connsiteY3" fmla="*/ 325940 h 725082"/>
              <a:gd name="connsiteX4" fmla="*/ 1460502 w 1460502"/>
              <a:gd name="connsiteY4" fmla="*/ 445682 h 725082"/>
              <a:gd name="connsiteX5" fmla="*/ 1460502 w 1460502"/>
              <a:gd name="connsiteY5" fmla="*/ 645252 h 725082"/>
              <a:gd name="connsiteX6" fmla="*/ 1380672 w 1460502"/>
              <a:gd name="connsiteY6" fmla="*/ 725082 h 725082"/>
              <a:gd name="connsiteX7" fmla="*/ 608543 w 1460502"/>
              <a:gd name="connsiteY7" fmla="*/ 725082 h 725082"/>
              <a:gd name="connsiteX8" fmla="*/ 243417 w 1460502"/>
              <a:gd name="connsiteY8" fmla="*/ 725082 h 725082"/>
              <a:gd name="connsiteX9" fmla="*/ 79830 w 1460502"/>
              <a:gd name="connsiteY9" fmla="*/ 725082 h 725082"/>
              <a:gd name="connsiteX10" fmla="*/ 0 w 1460502"/>
              <a:gd name="connsiteY10" fmla="*/ 645252 h 725082"/>
              <a:gd name="connsiteX11" fmla="*/ 0 w 1460502"/>
              <a:gd name="connsiteY11" fmla="*/ 445682 h 725082"/>
              <a:gd name="connsiteX12" fmla="*/ 0 w 1460502"/>
              <a:gd name="connsiteY12" fmla="*/ 325940 h 725082"/>
              <a:gd name="connsiteX13" fmla="*/ 79830 w 1460502"/>
              <a:gd name="connsiteY13" fmla="*/ 246110 h 725082"/>
              <a:gd name="connsiteX14" fmla="*/ 243417 w 1460502"/>
              <a:gd name="connsiteY14" fmla="*/ 246110 h 72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2" h="725082">
                <a:moveTo>
                  <a:pt x="425985" y="0"/>
                </a:moveTo>
                <a:lnTo>
                  <a:pt x="608543" y="246110"/>
                </a:lnTo>
                <a:lnTo>
                  <a:pt x="1380672" y="246110"/>
                </a:lnTo>
                <a:cubicBezTo>
                  <a:pt x="1424761" y="246110"/>
                  <a:pt x="1460502" y="281851"/>
                  <a:pt x="1460502" y="325940"/>
                </a:cubicBezTo>
                <a:lnTo>
                  <a:pt x="1460502" y="445682"/>
                </a:lnTo>
                <a:lnTo>
                  <a:pt x="1460502" y="645252"/>
                </a:lnTo>
                <a:cubicBezTo>
                  <a:pt x="1460502" y="689341"/>
                  <a:pt x="1424761" y="725082"/>
                  <a:pt x="1380672" y="725082"/>
                </a:cubicBezTo>
                <a:lnTo>
                  <a:pt x="608543" y="725082"/>
                </a:lnTo>
                <a:lnTo>
                  <a:pt x="243417" y="725082"/>
                </a:lnTo>
                <a:lnTo>
                  <a:pt x="79830" y="725082"/>
                </a:lnTo>
                <a:cubicBezTo>
                  <a:pt x="35741" y="725082"/>
                  <a:pt x="0" y="689341"/>
                  <a:pt x="0" y="645252"/>
                </a:cubicBezTo>
                <a:lnTo>
                  <a:pt x="0" y="445682"/>
                </a:lnTo>
                <a:lnTo>
                  <a:pt x="0" y="325940"/>
                </a:lnTo>
                <a:cubicBezTo>
                  <a:pt x="0" y="281851"/>
                  <a:pt x="35741" y="246110"/>
                  <a:pt x="79830" y="246110"/>
                </a:cubicBezTo>
                <a:lnTo>
                  <a:pt x="243417" y="24611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5426" anchor="ctr"/>
          <a:lstStyle/>
          <a:p>
            <a:pPr algn="ctr" defTabSz="914400">
              <a:defRPr/>
            </a:pPr>
            <a:r>
              <a:rPr lang="zh-CN" altLang="en-US" sz="1795" b="1" dirty="0">
                <a:solidFill>
                  <a:srgbClr val="FFFFFF"/>
                </a:solidFill>
                <a:latin typeface="微软雅黑" panose="020B0503020204020204" charset="-122"/>
              </a:rPr>
              <a:t>提高耕地质量</a:t>
            </a:r>
          </a:p>
        </p:txBody>
      </p:sp>
      <p:sp>
        <p:nvSpPr>
          <p:cNvPr id="16" name="矩形 15"/>
          <p:cNvSpPr/>
          <p:nvPr/>
        </p:nvSpPr>
        <p:spPr>
          <a:xfrm>
            <a:off x="2142278" y="2320660"/>
            <a:ext cx="2498636" cy="699579"/>
          </a:xfrm>
          <a:prstGeom prst="rect">
            <a:avLst/>
          </a:prstGeom>
        </p:spPr>
        <p:txBody>
          <a:bodyPr lIns="35006" tIns="35006" rIns="35006" bIns="35006" anchor="ctr"/>
          <a:lstStyle/>
          <a:p>
            <a:pPr defTabSz="914400">
              <a:lnSpc>
                <a:spcPct val="120000"/>
              </a:lnSpc>
              <a:spcBef>
                <a:spcPts val="600"/>
              </a:spcBef>
              <a:spcAft>
                <a:spcPts val="600"/>
              </a:spcAft>
              <a:defRPr/>
            </a:pPr>
            <a:r>
              <a:rPr lang="zh-CN" altLang="en-US" sz="1795" b="1" dirty="0">
                <a:solidFill>
                  <a:prstClr val="black"/>
                </a:solidFill>
                <a:latin typeface="微软雅黑" panose="020B0503020204020204" charset="-122"/>
              </a:rPr>
              <a:t>依</a:t>
            </a:r>
            <a:r>
              <a:rPr lang="en-US" altLang="zh-CN" sz="1795" b="1" dirty="0">
                <a:solidFill>
                  <a:prstClr val="black"/>
                </a:solidFill>
                <a:latin typeface="微软雅黑" panose="020B0503020204020204" charset="-122"/>
              </a:rPr>
              <a:t>《</a:t>
            </a:r>
            <a:r>
              <a:rPr lang="zh-CN" altLang="en-US" sz="1795" b="1" dirty="0">
                <a:solidFill>
                  <a:prstClr val="black"/>
                </a:solidFill>
                <a:latin typeface="微软雅黑" panose="020B0503020204020204" charset="-122"/>
              </a:rPr>
              <a:t>土地管理法</a:t>
            </a:r>
            <a:r>
              <a:rPr lang="en-US" altLang="zh-CN" sz="1795" b="1" dirty="0">
                <a:solidFill>
                  <a:prstClr val="black"/>
                </a:solidFill>
                <a:latin typeface="微软雅黑" panose="020B0503020204020204" charset="-122"/>
              </a:rPr>
              <a:t>》</a:t>
            </a:r>
            <a:r>
              <a:rPr lang="zh-CN" altLang="en-US" sz="1795" b="1" dirty="0">
                <a:solidFill>
                  <a:prstClr val="black"/>
                </a:solidFill>
                <a:latin typeface="微软雅黑" panose="020B0503020204020204" charset="-122"/>
              </a:rPr>
              <a:t>确保耕地总量不减少</a:t>
            </a:r>
          </a:p>
        </p:txBody>
      </p:sp>
      <p:sp>
        <p:nvSpPr>
          <p:cNvPr id="17" name="矩形 16"/>
          <p:cNvSpPr/>
          <p:nvPr/>
        </p:nvSpPr>
        <p:spPr>
          <a:xfrm>
            <a:off x="4801870" y="3871595"/>
            <a:ext cx="1874520" cy="1055370"/>
          </a:xfrm>
          <a:prstGeom prst="rect">
            <a:avLst/>
          </a:prstGeom>
        </p:spPr>
        <p:txBody>
          <a:bodyPr lIns="35006" tIns="35006" rIns="35006" bIns="35006" anchor="ctr"/>
          <a:lstStyle/>
          <a:p>
            <a:pPr algn="just" defTabSz="914400">
              <a:lnSpc>
                <a:spcPct val="100000"/>
              </a:lnSpc>
              <a:spcBef>
                <a:spcPts val="600"/>
              </a:spcBef>
              <a:spcAft>
                <a:spcPts val="600"/>
              </a:spcAft>
              <a:defRPr/>
            </a:pPr>
            <a:r>
              <a:rPr lang="zh-CN" altLang="en-US" sz="1795" b="1" dirty="0">
                <a:solidFill>
                  <a:prstClr val="black"/>
                </a:solidFill>
                <a:latin typeface="微软雅黑" panose="020B0503020204020204" charset="-122"/>
              </a:rPr>
              <a:t>非农业建设必须节约用</a:t>
            </a:r>
            <a:r>
              <a:rPr lang="zh-CN" altLang="en-US" sz="1795" b="1" dirty="0" smtClean="0">
                <a:solidFill>
                  <a:prstClr val="black"/>
                </a:solidFill>
                <a:latin typeface="微软雅黑" panose="020B0503020204020204" charset="-122"/>
              </a:rPr>
              <a:t>地：</a:t>
            </a:r>
            <a:endParaRPr lang="en-US" altLang="zh-CN" sz="1795" b="1" dirty="0" smtClean="0">
              <a:solidFill>
                <a:prstClr val="black"/>
              </a:solidFill>
              <a:latin typeface="微软雅黑" panose="020B0503020204020204" charset="-122"/>
            </a:endParaRPr>
          </a:p>
          <a:p>
            <a:pPr algn="just" defTabSz="914400">
              <a:lnSpc>
                <a:spcPct val="100000"/>
              </a:lnSpc>
              <a:spcBef>
                <a:spcPts val="600"/>
              </a:spcBef>
              <a:spcAft>
                <a:spcPts val="600"/>
              </a:spcAft>
              <a:defRPr/>
            </a:pPr>
            <a:r>
              <a:rPr lang="zh-CN" altLang="en-US" sz="1795" b="1" dirty="0">
                <a:solidFill>
                  <a:prstClr val="black"/>
                </a:solidFill>
                <a:latin typeface="微软雅黑" panose="020B0503020204020204" charset="-122"/>
              </a:rPr>
              <a:t>禁止</a:t>
            </a:r>
            <a:r>
              <a:rPr lang="zh-CN" altLang="en-US" sz="1795" b="1" dirty="0" smtClean="0">
                <a:solidFill>
                  <a:prstClr val="black"/>
                </a:solidFill>
                <a:latin typeface="微软雅黑" panose="020B0503020204020204" charset="-122"/>
              </a:rPr>
              <a:t>闲置、滥用、荒芜</a:t>
            </a:r>
            <a:r>
              <a:rPr lang="zh-CN" altLang="en-US" sz="1795" b="1" dirty="0">
                <a:solidFill>
                  <a:prstClr val="black"/>
                </a:solidFill>
                <a:latin typeface="微软雅黑" panose="020B0503020204020204" charset="-122"/>
              </a:rPr>
              <a:t>耕地</a:t>
            </a:r>
          </a:p>
        </p:txBody>
      </p:sp>
      <p:sp>
        <p:nvSpPr>
          <p:cNvPr id="18" name="矩形 17"/>
          <p:cNvSpPr/>
          <p:nvPr/>
        </p:nvSpPr>
        <p:spPr>
          <a:xfrm>
            <a:off x="6866890" y="842010"/>
            <a:ext cx="1534160" cy="1963420"/>
          </a:xfrm>
          <a:prstGeom prst="rect">
            <a:avLst/>
          </a:prstGeom>
        </p:spPr>
        <p:txBody>
          <a:bodyPr lIns="35006" tIns="35006" rIns="35006" bIns="35006" anchor="ctr"/>
          <a:lstStyle/>
          <a:p>
            <a:pPr algn="just" defTabSz="914400">
              <a:lnSpc>
                <a:spcPct val="120000"/>
              </a:lnSpc>
              <a:spcBef>
                <a:spcPts val="600"/>
              </a:spcBef>
              <a:spcAft>
                <a:spcPts val="600"/>
              </a:spcAft>
              <a:defRPr/>
            </a:pPr>
            <a:r>
              <a:rPr lang="zh-CN" altLang="en-US" sz="1795" b="1" dirty="0" smtClean="0">
                <a:solidFill>
                  <a:prstClr val="black"/>
                </a:solidFill>
                <a:latin typeface="微软雅黑" panose="020B0503020204020204" charset="-122"/>
              </a:rPr>
              <a:t>改善农业</a:t>
            </a:r>
            <a:r>
              <a:rPr lang="zh-CN" altLang="en-US" sz="1795" b="1" dirty="0">
                <a:solidFill>
                  <a:prstClr val="black"/>
                </a:solidFill>
                <a:latin typeface="微软雅黑" panose="020B0503020204020204" charset="-122"/>
              </a:rPr>
              <a:t>生态环境；改良土壤，提高肥力，防治土地污染，防治土地</a:t>
            </a:r>
            <a:r>
              <a:rPr lang="zh-CN" altLang="en-US" sz="1795" b="1" dirty="0" smtClean="0">
                <a:solidFill>
                  <a:prstClr val="black"/>
                </a:solidFill>
                <a:latin typeface="微软雅黑" panose="020B0503020204020204" charset="-122"/>
              </a:rPr>
              <a:t>退化。</a:t>
            </a:r>
            <a:endParaRPr lang="zh-CN" altLang="en-US" sz="1795" b="1" dirty="0">
              <a:solidFill>
                <a:prstClr val="black"/>
              </a:solidFill>
              <a:latin typeface="微软雅黑" panose="020B0503020204020204" charset="-122"/>
            </a:endParaRPr>
          </a:p>
        </p:txBody>
      </p:sp>
      <p:sp>
        <p:nvSpPr>
          <p:cNvPr id="20" name="标题 7"/>
          <p:cNvSpPr>
            <a:spLocks noGrp="1"/>
          </p:cNvSpPr>
          <p:nvPr>
            <p:ph type="title"/>
          </p:nvPr>
        </p:nvSpPr>
        <p:spPr>
          <a:xfrm>
            <a:off x="513123" y="2866272"/>
            <a:ext cx="1309183" cy="991764"/>
          </a:xfrm>
        </p:spPr>
        <p:txBody>
          <a:bodyPr>
            <a:normAutofit/>
          </a:bodyPr>
          <a:lstStyle/>
          <a:p>
            <a:pPr algn="r"/>
            <a:r>
              <a:rPr lang="zh-CN" altLang="en-US" sz="3590" b="1" dirty="0" smtClean="0"/>
              <a:t>措施</a:t>
            </a:r>
          </a:p>
        </p:txBody>
      </p:sp>
      <p:cxnSp>
        <p:nvCxnSpPr>
          <p:cNvPr id="21" name="直接连接符 20"/>
          <p:cNvCxnSpPr/>
          <p:nvPr/>
        </p:nvCxnSpPr>
        <p:spPr>
          <a:xfrm>
            <a:off x="1822305" y="1956073"/>
            <a:ext cx="0" cy="27270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871844" y="3189449"/>
            <a:ext cx="1783080" cy="368300"/>
          </a:xfrm>
          <a:prstGeom prst="rect">
            <a:avLst/>
          </a:prstGeom>
        </p:spPr>
        <p:txBody>
          <a:bodyPr wrap="none">
            <a:spAutoFit/>
          </a:bodyPr>
          <a:lstStyle/>
          <a:p>
            <a:pPr algn="ctr" defTabSz="914400">
              <a:defRPr/>
            </a:pPr>
            <a:r>
              <a:rPr lang="zh-CN" altLang="en-US" sz="1795" b="1" dirty="0">
                <a:solidFill>
                  <a:srgbClr val="FFFFFF"/>
                </a:solidFill>
                <a:latin typeface="微软雅黑" panose="020B0503020204020204" charset="-122"/>
              </a:rPr>
              <a:t>提高土地利用率</a:t>
            </a:r>
          </a:p>
        </p:txBody>
      </p:sp>
      <p:grpSp>
        <p:nvGrpSpPr>
          <p:cNvPr id="19" name="组合 18"/>
          <p:cNvGrpSpPr/>
          <p:nvPr/>
        </p:nvGrpSpPr>
        <p:grpSpPr>
          <a:xfrm>
            <a:off x="-5051" y="778492"/>
            <a:ext cx="4357737" cy="566756"/>
            <a:chOff x="491048" y="1126604"/>
            <a:chExt cx="3349810" cy="1074382"/>
          </a:xfrm>
        </p:grpSpPr>
        <p:sp>
          <p:nvSpPr>
            <p:cNvPr id="22" name="任意多边形 21"/>
            <p:cNvSpPr/>
            <p:nvPr/>
          </p:nvSpPr>
          <p:spPr>
            <a:xfrm>
              <a:off x="491048" y="1126604"/>
              <a:ext cx="3254659" cy="902139"/>
            </a:xfrm>
            <a:custGeom>
              <a:avLst/>
              <a:gdLst>
                <a:gd name="connsiteX0" fmla="*/ 122830 w 2183642"/>
                <a:gd name="connsiteY0" fmla="*/ 27302 h 928055"/>
                <a:gd name="connsiteX1" fmla="*/ 245660 w 2183642"/>
                <a:gd name="connsiteY1" fmla="*/ 27302 h 928055"/>
                <a:gd name="connsiteX2" fmla="*/ 341194 w 2183642"/>
                <a:gd name="connsiteY2" fmla="*/ 40950 h 928055"/>
                <a:gd name="connsiteX3" fmla="*/ 382138 w 2183642"/>
                <a:gd name="connsiteY3" fmla="*/ 68246 h 928055"/>
                <a:gd name="connsiteX4" fmla="*/ 464024 w 2183642"/>
                <a:gd name="connsiteY4" fmla="*/ 40950 h 928055"/>
                <a:gd name="connsiteX5" fmla="*/ 668741 w 2183642"/>
                <a:gd name="connsiteY5" fmla="*/ 27302 h 928055"/>
                <a:gd name="connsiteX6" fmla="*/ 750627 w 2183642"/>
                <a:gd name="connsiteY6" fmla="*/ 54598 h 928055"/>
                <a:gd name="connsiteX7" fmla="*/ 818866 w 2183642"/>
                <a:gd name="connsiteY7" fmla="*/ 40950 h 928055"/>
                <a:gd name="connsiteX8" fmla="*/ 859809 w 2183642"/>
                <a:gd name="connsiteY8" fmla="*/ 27302 h 928055"/>
                <a:gd name="connsiteX9" fmla="*/ 1023582 w 2183642"/>
                <a:gd name="connsiteY9" fmla="*/ 13655 h 928055"/>
                <a:gd name="connsiteX10" fmla="*/ 1119117 w 2183642"/>
                <a:gd name="connsiteY10" fmla="*/ 13655 h 928055"/>
                <a:gd name="connsiteX11" fmla="*/ 1201003 w 2183642"/>
                <a:gd name="connsiteY11" fmla="*/ 68246 h 928055"/>
                <a:gd name="connsiteX12" fmla="*/ 1351129 w 2183642"/>
                <a:gd name="connsiteY12" fmla="*/ 40950 h 928055"/>
                <a:gd name="connsiteX13" fmla="*/ 1433015 w 2183642"/>
                <a:gd name="connsiteY13" fmla="*/ 68246 h 928055"/>
                <a:gd name="connsiteX14" fmla="*/ 1501254 w 2183642"/>
                <a:gd name="connsiteY14" fmla="*/ 54598 h 928055"/>
                <a:gd name="connsiteX15" fmla="*/ 1651379 w 2183642"/>
                <a:gd name="connsiteY15" fmla="*/ 68246 h 928055"/>
                <a:gd name="connsiteX16" fmla="*/ 1733266 w 2183642"/>
                <a:gd name="connsiteY16" fmla="*/ 40950 h 928055"/>
                <a:gd name="connsiteX17" fmla="*/ 1951630 w 2183642"/>
                <a:gd name="connsiteY17" fmla="*/ 54598 h 928055"/>
                <a:gd name="connsiteX18" fmla="*/ 1992573 w 2183642"/>
                <a:gd name="connsiteY18" fmla="*/ 68246 h 928055"/>
                <a:gd name="connsiteX19" fmla="*/ 2047164 w 2183642"/>
                <a:gd name="connsiteY19" fmla="*/ 40950 h 928055"/>
                <a:gd name="connsiteX20" fmla="*/ 2088108 w 2183642"/>
                <a:gd name="connsiteY20" fmla="*/ 109189 h 928055"/>
                <a:gd name="connsiteX21" fmla="*/ 2169994 w 2183642"/>
                <a:gd name="connsiteY21" fmla="*/ 54598 h 928055"/>
                <a:gd name="connsiteX22" fmla="*/ 2156347 w 2183642"/>
                <a:gd name="connsiteY22" fmla="*/ 232019 h 928055"/>
                <a:gd name="connsiteX23" fmla="*/ 2142699 w 2183642"/>
                <a:gd name="connsiteY23" fmla="*/ 272962 h 928055"/>
                <a:gd name="connsiteX24" fmla="*/ 2183642 w 2183642"/>
                <a:gd name="connsiteY24" fmla="*/ 313905 h 928055"/>
                <a:gd name="connsiteX25" fmla="*/ 2169994 w 2183642"/>
                <a:gd name="connsiteY25" fmla="*/ 600508 h 928055"/>
                <a:gd name="connsiteX26" fmla="*/ 2142699 w 2183642"/>
                <a:gd name="connsiteY26" fmla="*/ 709690 h 928055"/>
                <a:gd name="connsiteX27" fmla="*/ 2183642 w 2183642"/>
                <a:gd name="connsiteY27" fmla="*/ 750634 h 928055"/>
                <a:gd name="connsiteX28" fmla="*/ 2169994 w 2183642"/>
                <a:gd name="connsiteY28" fmla="*/ 805225 h 928055"/>
                <a:gd name="connsiteX29" fmla="*/ 2006221 w 2183642"/>
                <a:gd name="connsiteY29" fmla="*/ 859816 h 928055"/>
                <a:gd name="connsiteX30" fmla="*/ 1897039 w 2183642"/>
                <a:gd name="connsiteY30" fmla="*/ 873464 h 928055"/>
                <a:gd name="connsiteX31" fmla="*/ 1842448 w 2183642"/>
                <a:gd name="connsiteY31" fmla="*/ 832520 h 928055"/>
                <a:gd name="connsiteX32" fmla="*/ 1733266 w 2183642"/>
                <a:gd name="connsiteY32" fmla="*/ 873464 h 928055"/>
                <a:gd name="connsiteX33" fmla="*/ 1555845 w 2183642"/>
                <a:gd name="connsiteY33" fmla="*/ 859816 h 928055"/>
                <a:gd name="connsiteX34" fmla="*/ 1514902 w 2183642"/>
                <a:gd name="connsiteY34" fmla="*/ 846168 h 928055"/>
                <a:gd name="connsiteX35" fmla="*/ 1460311 w 2183642"/>
                <a:gd name="connsiteY35" fmla="*/ 859816 h 928055"/>
                <a:gd name="connsiteX36" fmla="*/ 996287 w 2183642"/>
                <a:gd name="connsiteY36" fmla="*/ 887111 h 928055"/>
                <a:gd name="connsiteX37" fmla="*/ 928048 w 2183642"/>
                <a:gd name="connsiteY37" fmla="*/ 900759 h 928055"/>
                <a:gd name="connsiteX38" fmla="*/ 846161 w 2183642"/>
                <a:gd name="connsiteY38" fmla="*/ 914407 h 928055"/>
                <a:gd name="connsiteX39" fmla="*/ 791570 w 2183642"/>
                <a:gd name="connsiteY39" fmla="*/ 928055 h 928055"/>
                <a:gd name="connsiteX40" fmla="*/ 750627 w 2183642"/>
                <a:gd name="connsiteY40" fmla="*/ 914407 h 928055"/>
                <a:gd name="connsiteX41" fmla="*/ 764275 w 2183642"/>
                <a:gd name="connsiteY41" fmla="*/ 859816 h 928055"/>
                <a:gd name="connsiteX42" fmla="*/ 573206 w 2183642"/>
                <a:gd name="connsiteY42" fmla="*/ 873464 h 928055"/>
                <a:gd name="connsiteX43" fmla="*/ 518615 w 2183642"/>
                <a:gd name="connsiteY43" fmla="*/ 887111 h 928055"/>
                <a:gd name="connsiteX44" fmla="*/ 272956 w 2183642"/>
                <a:gd name="connsiteY44" fmla="*/ 859816 h 928055"/>
                <a:gd name="connsiteX45" fmla="*/ 95535 w 2183642"/>
                <a:gd name="connsiteY45" fmla="*/ 859816 h 928055"/>
                <a:gd name="connsiteX46" fmla="*/ 122830 w 2183642"/>
                <a:gd name="connsiteY46" fmla="*/ 818872 h 928055"/>
                <a:gd name="connsiteX47" fmla="*/ 81887 w 2183642"/>
                <a:gd name="connsiteY47" fmla="*/ 791577 h 928055"/>
                <a:gd name="connsiteX48" fmla="*/ 136478 w 2183642"/>
                <a:gd name="connsiteY48" fmla="*/ 709690 h 928055"/>
                <a:gd name="connsiteX49" fmla="*/ 68239 w 2183642"/>
                <a:gd name="connsiteY49" fmla="*/ 614156 h 928055"/>
                <a:gd name="connsiteX50" fmla="*/ 122830 w 2183642"/>
                <a:gd name="connsiteY50" fmla="*/ 573213 h 928055"/>
                <a:gd name="connsiteX51" fmla="*/ 136478 w 2183642"/>
                <a:gd name="connsiteY51" fmla="*/ 532269 h 928055"/>
                <a:gd name="connsiteX52" fmla="*/ 54591 w 2183642"/>
                <a:gd name="connsiteY52" fmla="*/ 504974 h 928055"/>
                <a:gd name="connsiteX53" fmla="*/ 54591 w 2183642"/>
                <a:gd name="connsiteY53" fmla="*/ 341201 h 928055"/>
                <a:gd name="connsiteX54" fmla="*/ 68239 w 2183642"/>
                <a:gd name="connsiteY54" fmla="*/ 300258 h 928055"/>
                <a:gd name="connsiteX55" fmla="*/ 109182 w 2183642"/>
                <a:gd name="connsiteY55" fmla="*/ 259314 h 928055"/>
                <a:gd name="connsiteX56" fmla="*/ 68239 w 2183642"/>
                <a:gd name="connsiteY56" fmla="*/ 122837 h 928055"/>
                <a:gd name="connsiteX57" fmla="*/ 0 w 2183642"/>
                <a:gd name="connsiteY57" fmla="*/ 95541 h 928055"/>
                <a:gd name="connsiteX58" fmla="*/ 40944 w 2183642"/>
                <a:gd name="connsiteY58" fmla="*/ 68246 h 928055"/>
                <a:gd name="connsiteX59" fmla="*/ 81887 w 2183642"/>
                <a:gd name="connsiteY59" fmla="*/ 81893 h 928055"/>
                <a:gd name="connsiteX60" fmla="*/ 122830 w 2183642"/>
                <a:gd name="connsiteY60" fmla="*/ 27302 h 92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183642" h="928055">
                  <a:moveTo>
                    <a:pt x="122830" y="27302"/>
                  </a:moveTo>
                  <a:cubicBezTo>
                    <a:pt x="150125" y="18204"/>
                    <a:pt x="105404" y="40053"/>
                    <a:pt x="245660" y="27302"/>
                  </a:cubicBezTo>
                  <a:cubicBezTo>
                    <a:pt x="277696" y="24390"/>
                    <a:pt x="309349" y="36401"/>
                    <a:pt x="341194" y="40950"/>
                  </a:cubicBezTo>
                  <a:cubicBezTo>
                    <a:pt x="354842" y="50049"/>
                    <a:pt x="365735" y="68246"/>
                    <a:pt x="382138" y="68246"/>
                  </a:cubicBezTo>
                  <a:cubicBezTo>
                    <a:pt x="410910" y="68246"/>
                    <a:pt x="435316" y="42864"/>
                    <a:pt x="464024" y="40950"/>
                  </a:cubicBezTo>
                  <a:lnTo>
                    <a:pt x="668741" y="27302"/>
                  </a:lnTo>
                  <a:cubicBezTo>
                    <a:pt x="696036" y="36401"/>
                    <a:pt x="722414" y="60241"/>
                    <a:pt x="750627" y="54598"/>
                  </a:cubicBezTo>
                  <a:cubicBezTo>
                    <a:pt x="773373" y="50049"/>
                    <a:pt x="796362" y="46576"/>
                    <a:pt x="818866" y="40950"/>
                  </a:cubicBezTo>
                  <a:cubicBezTo>
                    <a:pt x="832822" y="37461"/>
                    <a:pt x="845549" y="29203"/>
                    <a:pt x="859809" y="27302"/>
                  </a:cubicBezTo>
                  <a:cubicBezTo>
                    <a:pt x="914109" y="20062"/>
                    <a:pt x="968991" y="18204"/>
                    <a:pt x="1023582" y="13655"/>
                  </a:cubicBezTo>
                  <a:cubicBezTo>
                    <a:pt x="1071003" y="1800"/>
                    <a:pt x="1076582" y="-9975"/>
                    <a:pt x="1119117" y="13655"/>
                  </a:cubicBezTo>
                  <a:cubicBezTo>
                    <a:pt x="1147794" y="29587"/>
                    <a:pt x="1201003" y="68246"/>
                    <a:pt x="1201003" y="68246"/>
                  </a:cubicBezTo>
                  <a:cubicBezTo>
                    <a:pt x="1253241" y="50833"/>
                    <a:pt x="1287586" y="36411"/>
                    <a:pt x="1351129" y="40950"/>
                  </a:cubicBezTo>
                  <a:cubicBezTo>
                    <a:pt x="1379828" y="43000"/>
                    <a:pt x="1433015" y="68246"/>
                    <a:pt x="1433015" y="68246"/>
                  </a:cubicBezTo>
                  <a:cubicBezTo>
                    <a:pt x="1455761" y="63697"/>
                    <a:pt x="1478057" y="54598"/>
                    <a:pt x="1501254" y="54598"/>
                  </a:cubicBezTo>
                  <a:cubicBezTo>
                    <a:pt x="1551502" y="54598"/>
                    <a:pt x="1601218" y="71197"/>
                    <a:pt x="1651379" y="68246"/>
                  </a:cubicBezTo>
                  <a:cubicBezTo>
                    <a:pt x="1680102" y="66556"/>
                    <a:pt x="1733266" y="40950"/>
                    <a:pt x="1733266" y="40950"/>
                  </a:cubicBezTo>
                  <a:cubicBezTo>
                    <a:pt x="1806054" y="45499"/>
                    <a:pt x="1879101" y="46963"/>
                    <a:pt x="1951630" y="54598"/>
                  </a:cubicBezTo>
                  <a:cubicBezTo>
                    <a:pt x="1965937" y="56104"/>
                    <a:pt x="1978332" y="70281"/>
                    <a:pt x="1992573" y="68246"/>
                  </a:cubicBezTo>
                  <a:cubicBezTo>
                    <a:pt x="2012713" y="65369"/>
                    <a:pt x="2028967" y="50049"/>
                    <a:pt x="2047164" y="40950"/>
                  </a:cubicBezTo>
                  <a:cubicBezTo>
                    <a:pt x="2039787" y="70459"/>
                    <a:pt x="2004501" y="134271"/>
                    <a:pt x="2088108" y="109189"/>
                  </a:cubicBezTo>
                  <a:cubicBezTo>
                    <a:pt x="2119529" y="99763"/>
                    <a:pt x="2169994" y="54598"/>
                    <a:pt x="2169994" y="54598"/>
                  </a:cubicBezTo>
                  <a:cubicBezTo>
                    <a:pt x="2165445" y="113738"/>
                    <a:pt x="2163704" y="173162"/>
                    <a:pt x="2156347" y="232019"/>
                  </a:cubicBezTo>
                  <a:cubicBezTo>
                    <a:pt x="2154563" y="246294"/>
                    <a:pt x="2138150" y="259314"/>
                    <a:pt x="2142699" y="272962"/>
                  </a:cubicBezTo>
                  <a:cubicBezTo>
                    <a:pt x="2148802" y="291272"/>
                    <a:pt x="2169994" y="300257"/>
                    <a:pt x="2183642" y="313905"/>
                  </a:cubicBezTo>
                  <a:cubicBezTo>
                    <a:pt x="2134721" y="460673"/>
                    <a:pt x="2154433" y="367084"/>
                    <a:pt x="2169994" y="600508"/>
                  </a:cubicBezTo>
                  <a:cubicBezTo>
                    <a:pt x="2162144" y="624060"/>
                    <a:pt x="2137995" y="690872"/>
                    <a:pt x="2142699" y="709690"/>
                  </a:cubicBezTo>
                  <a:cubicBezTo>
                    <a:pt x="2147380" y="728415"/>
                    <a:pt x="2169994" y="736986"/>
                    <a:pt x="2183642" y="750634"/>
                  </a:cubicBezTo>
                  <a:cubicBezTo>
                    <a:pt x="2179093" y="768831"/>
                    <a:pt x="2179300" y="788939"/>
                    <a:pt x="2169994" y="805225"/>
                  </a:cubicBezTo>
                  <a:cubicBezTo>
                    <a:pt x="2131851" y="871976"/>
                    <a:pt x="2080085" y="851126"/>
                    <a:pt x="2006221" y="859816"/>
                  </a:cubicBezTo>
                  <a:lnTo>
                    <a:pt x="1897039" y="873464"/>
                  </a:lnTo>
                  <a:cubicBezTo>
                    <a:pt x="1878842" y="859816"/>
                    <a:pt x="1864653" y="837454"/>
                    <a:pt x="1842448" y="832520"/>
                  </a:cubicBezTo>
                  <a:cubicBezTo>
                    <a:pt x="1798178" y="822682"/>
                    <a:pt x="1765188" y="852182"/>
                    <a:pt x="1733266" y="873464"/>
                  </a:cubicBezTo>
                  <a:cubicBezTo>
                    <a:pt x="1674126" y="868915"/>
                    <a:pt x="1614702" y="867173"/>
                    <a:pt x="1555845" y="859816"/>
                  </a:cubicBezTo>
                  <a:cubicBezTo>
                    <a:pt x="1541570" y="858032"/>
                    <a:pt x="1529288" y="846168"/>
                    <a:pt x="1514902" y="846168"/>
                  </a:cubicBezTo>
                  <a:cubicBezTo>
                    <a:pt x="1496145" y="846168"/>
                    <a:pt x="1479010" y="858340"/>
                    <a:pt x="1460311" y="859816"/>
                  </a:cubicBezTo>
                  <a:cubicBezTo>
                    <a:pt x="1305850" y="872010"/>
                    <a:pt x="996287" y="887111"/>
                    <a:pt x="996287" y="887111"/>
                  </a:cubicBezTo>
                  <a:lnTo>
                    <a:pt x="928048" y="900759"/>
                  </a:lnTo>
                  <a:cubicBezTo>
                    <a:pt x="900822" y="905709"/>
                    <a:pt x="873296" y="908980"/>
                    <a:pt x="846161" y="914407"/>
                  </a:cubicBezTo>
                  <a:cubicBezTo>
                    <a:pt x="827768" y="918086"/>
                    <a:pt x="809767" y="923506"/>
                    <a:pt x="791570" y="928055"/>
                  </a:cubicBezTo>
                  <a:cubicBezTo>
                    <a:pt x="777922" y="923506"/>
                    <a:pt x="755970" y="927764"/>
                    <a:pt x="750627" y="914407"/>
                  </a:cubicBezTo>
                  <a:cubicBezTo>
                    <a:pt x="743661" y="896991"/>
                    <a:pt x="782552" y="864034"/>
                    <a:pt x="764275" y="859816"/>
                  </a:cubicBezTo>
                  <a:cubicBezTo>
                    <a:pt x="702058" y="845458"/>
                    <a:pt x="636896" y="868915"/>
                    <a:pt x="573206" y="873464"/>
                  </a:cubicBezTo>
                  <a:cubicBezTo>
                    <a:pt x="555009" y="878013"/>
                    <a:pt x="537372" y="887111"/>
                    <a:pt x="518615" y="887111"/>
                  </a:cubicBezTo>
                  <a:cubicBezTo>
                    <a:pt x="343356" y="887111"/>
                    <a:pt x="369564" y="892019"/>
                    <a:pt x="272956" y="859816"/>
                  </a:cubicBezTo>
                  <a:cubicBezTo>
                    <a:pt x="231226" y="866771"/>
                    <a:pt x="134896" y="891305"/>
                    <a:pt x="95535" y="859816"/>
                  </a:cubicBezTo>
                  <a:cubicBezTo>
                    <a:pt x="82727" y="849569"/>
                    <a:pt x="113732" y="832520"/>
                    <a:pt x="122830" y="818872"/>
                  </a:cubicBezTo>
                  <a:cubicBezTo>
                    <a:pt x="109182" y="809774"/>
                    <a:pt x="79852" y="807853"/>
                    <a:pt x="81887" y="791577"/>
                  </a:cubicBezTo>
                  <a:cubicBezTo>
                    <a:pt x="85956" y="759025"/>
                    <a:pt x="136478" y="709690"/>
                    <a:pt x="136478" y="709690"/>
                  </a:cubicBezTo>
                  <a:cubicBezTo>
                    <a:pt x="98591" y="690747"/>
                    <a:pt x="43175" y="680994"/>
                    <a:pt x="68239" y="614156"/>
                  </a:cubicBezTo>
                  <a:cubicBezTo>
                    <a:pt x="76226" y="592858"/>
                    <a:pt x="104633" y="586861"/>
                    <a:pt x="122830" y="573213"/>
                  </a:cubicBezTo>
                  <a:cubicBezTo>
                    <a:pt x="127379" y="559565"/>
                    <a:pt x="146651" y="542442"/>
                    <a:pt x="136478" y="532269"/>
                  </a:cubicBezTo>
                  <a:cubicBezTo>
                    <a:pt x="116133" y="511924"/>
                    <a:pt x="54591" y="504974"/>
                    <a:pt x="54591" y="504974"/>
                  </a:cubicBezTo>
                  <a:cubicBezTo>
                    <a:pt x="29691" y="430271"/>
                    <a:pt x="34276" y="463091"/>
                    <a:pt x="54591" y="341201"/>
                  </a:cubicBezTo>
                  <a:cubicBezTo>
                    <a:pt x="56956" y="327011"/>
                    <a:pt x="60259" y="312228"/>
                    <a:pt x="68239" y="300258"/>
                  </a:cubicBezTo>
                  <a:cubicBezTo>
                    <a:pt x="78945" y="284199"/>
                    <a:pt x="95534" y="272962"/>
                    <a:pt x="109182" y="259314"/>
                  </a:cubicBezTo>
                  <a:cubicBezTo>
                    <a:pt x="104180" y="229301"/>
                    <a:pt x="99095" y="149285"/>
                    <a:pt x="68239" y="122837"/>
                  </a:cubicBezTo>
                  <a:cubicBezTo>
                    <a:pt x="49638" y="106894"/>
                    <a:pt x="22746" y="104640"/>
                    <a:pt x="0" y="95541"/>
                  </a:cubicBezTo>
                  <a:cubicBezTo>
                    <a:pt x="13648" y="86443"/>
                    <a:pt x="24765" y="70943"/>
                    <a:pt x="40944" y="68246"/>
                  </a:cubicBezTo>
                  <a:cubicBezTo>
                    <a:pt x="55134" y="65881"/>
                    <a:pt x="67501" y="81893"/>
                    <a:pt x="81887" y="81893"/>
                  </a:cubicBezTo>
                  <a:cubicBezTo>
                    <a:pt x="168260" y="81893"/>
                    <a:pt x="95535" y="36400"/>
                    <a:pt x="122830" y="2730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23" name="任意多边形 22"/>
            <p:cNvSpPr/>
            <p:nvPr/>
          </p:nvSpPr>
          <p:spPr>
            <a:xfrm>
              <a:off x="627598" y="1212309"/>
              <a:ext cx="3076710" cy="988677"/>
            </a:xfrm>
            <a:custGeom>
              <a:avLst/>
              <a:gdLst>
                <a:gd name="connsiteX0" fmla="*/ 36779 w 1920988"/>
                <a:gd name="connsiteY0" fmla="*/ 13960 h 732642"/>
                <a:gd name="connsiteX1" fmla="*/ 105018 w 1920988"/>
                <a:gd name="connsiteY1" fmla="*/ 312 h 732642"/>
                <a:gd name="connsiteX2" fmla="*/ 186904 w 1920988"/>
                <a:gd name="connsiteY2" fmla="*/ 27607 h 732642"/>
                <a:gd name="connsiteX3" fmla="*/ 268791 w 1920988"/>
                <a:gd name="connsiteY3" fmla="*/ 27607 h 732642"/>
                <a:gd name="connsiteX4" fmla="*/ 500803 w 1920988"/>
                <a:gd name="connsiteY4" fmla="*/ 13960 h 732642"/>
                <a:gd name="connsiteX5" fmla="*/ 787406 w 1920988"/>
                <a:gd name="connsiteY5" fmla="*/ 13960 h 732642"/>
                <a:gd name="connsiteX6" fmla="*/ 828349 w 1920988"/>
                <a:gd name="connsiteY6" fmla="*/ 41255 h 732642"/>
                <a:gd name="connsiteX7" fmla="*/ 869292 w 1920988"/>
                <a:gd name="connsiteY7" fmla="*/ 54903 h 732642"/>
                <a:gd name="connsiteX8" fmla="*/ 1033065 w 1920988"/>
                <a:gd name="connsiteY8" fmla="*/ 41255 h 732642"/>
                <a:gd name="connsiteX9" fmla="*/ 1074009 w 1920988"/>
                <a:gd name="connsiteY9" fmla="*/ 13960 h 732642"/>
                <a:gd name="connsiteX10" fmla="*/ 1387907 w 1920988"/>
                <a:gd name="connsiteY10" fmla="*/ 27607 h 732642"/>
                <a:gd name="connsiteX11" fmla="*/ 1810988 w 1920988"/>
                <a:gd name="connsiteY11" fmla="*/ 41255 h 732642"/>
                <a:gd name="connsiteX12" fmla="*/ 1892874 w 1920988"/>
                <a:gd name="connsiteY12" fmla="*/ 109494 h 732642"/>
                <a:gd name="connsiteX13" fmla="*/ 1879227 w 1920988"/>
                <a:gd name="connsiteY13" fmla="*/ 150437 h 732642"/>
                <a:gd name="connsiteX14" fmla="*/ 1892874 w 1920988"/>
                <a:gd name="connsiteY14" fmla="*/ 327858 h 732642"/>
                <a:gd name="connsiteX15" fmla="*/ 1920170 w 1920988"/>
                <a:gd name="connsiteY15" fmla="*/ 368802 h 732642"/>
                <a:gd name="connsiteX16" fmla="*/ 1892874 w 1920988"/>
                <a:gd name="connsiteY16" fmla="*/ 505279 h 732642"/>
                <a:gd name="connsiteX17" fmla="*/ 1906522 w 1920988"/>
                <a:gd name="connsiteY17" fmla="*/ 587166 h 732642"/>
                <a:gd name="connsiteX18" fmla="*/ 1920170 w 1920988"/>
                <a:gd name="connsiteY18" fmla="*/ 628109 h 732642"/>
                <a:gd name="connsiteX19" fmla="*/ 1906522 w 1920988"/>
                <a:gd name="connsiteY19" fmla="*/ 723643 h 732642"/>
                <a:gd name="connsiteX20" fmla="*/ 1838283 w 1920988"/>
                <a:gd name="connsiteY20" fmla="*/ 669052 h 732642"/>
                <a:gd name="connsiteX21" fmla="*/ 1824636 w 1920988"/>
                <a:gd name="connsiteY21" fmla="*/ 709996 h 732642"/>
                <a:gd name="connsiteX22" fmla="*/ 1387907 w 1920988"/>
                <a:gd name="connsiteY22" fmla="*/ 709996 h 732642"/>
                <a:gd name="connsiteX23" fmla="*/ 1114952 w 1920988"/>
                <a:gd name="connsiteY23" fmla="*/ 696348 h 732642"/>
                <a:gd name="connsiteX24" fmla="*/ 882940 w 1920988"/>
                <a:gd name="connsiteY24" fmla="*/ 696348 h 732642"/>
                <a:gd name="connsiteX25" fmla="*/ 841997 w 1920988"/>
                <a:gd name="connsiteY25" fmla="*/ 723643 h 732642"/>
                <a:gd name="connsiteX26" fmla="*/ 200552 w 1920988"/>
                <a:gd name="connsiteY26" fmla="*/ 696348 h 732642"/>
                <a:gd name="connsiteX27" fmla="*/ 64074 w 1920988"/>
                <a:gd name="connsiteY27" fmla="*/ 669052 h 732642"/>
                <a:gd name="connsiteX28" fmla="*/ 50427 w 1920988"/>
                <a:gd name="connsiteY28" fmla="*/ 614461 h 732642"/>
                <a:gd name="connsiteX29" fmla="*/ 23131 w 1920988"/>
                <a:gd name="connsiteY29" fmla="*/ 532575 h 732642"/>
                <a:gd name="connsiteX30" fmla="*/ 50427 w 1920988"/>
                <a:gd name="connsiteY30" fmla="*/ 491631 h 732642"/>
                <a:gd name="connsiteX31" fmla="*/ 36779 w 1920988"/>
                <a:gd name="connsiteY31" fmla="*/ 409745 h 732642"/>
                <a:gd name="connsiteX32" fmla="*/ 50427 w 1920988"/>
                <a:gd name="connsiteY32" fmla="*/ 368802 h 732642"/>
                <a:gd name="connsiteX33" fmla="*/ 36779 w 1920988"/>
                <a:gd name="connsiteY33" fmla="*/ 327858 h 732642"/>
                <a:gd name="connsiteX34" fmla="*/ 77722 w 1920988"/>
                <a:gd name="connsiteY34" fmla="*/ 245972 h 732642"/>
                <a:gd name="connsiteX35" fmla="*/ 23131 w 1920988"/>
                <a:gd name="connsiteY35" fmla="*/ 205028 h 732642"/>
                <a:gd name="connsiteX36" fmla="*/ 64074 w 1920988"/>
                <a:gd name="connsiteY36" fmla="*/ 123142 h 732642"/>
                <a:gd name="connsiteX37" fmla="*/ 36779 w 1920988"/>
                <a:gd name="connsiteY37" fmla="*/ 41255 h 732642"/>
                <a:gd name="connsiteX38" fmla="*/ 36779 w 1920988"/>
                <a:gd name="connsiteY38" fmla="*/ 13960 h 73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20988" h="732642">
                  <a:moveTo>
                    <a:pt x="36779" y="13960"/>
                  </a:moveTo>
                  <a:cubicBezTo>
                    <a:pt x="48152" y="7136"/>
                    <a:pt x="81916" y="-1788"/>
                    <a:pt x="105018" y="312"/>
                  </a:cubicBezTo>
                  <a:cubicBezTo>
                    <a:pt x="133672" y="2917"/>
                    <a:pt x="186904" y="27607"/>
                    <a:pt x="186904" y="27607"/>
                  </a:cubicBezTo>
                  <a:cubicBezTo>
                    <a:pt x="296089" y="-8785"/>
                    <a:pt x="159608" y="27607"/>
                    <a:pt x="268791" y="27607"/>
                  </a:cubicBezTo>
                  <a:cubicBezTo>
                    <a:pt x="346262" y="27607"/>
                    <a:pt x="423466" y="18509"/>
                    <a:pt x="500803" y="13960"/>
                  </a:cubicBezTo>
                  <a:cubicBezTo>
                    <a:pt x="663586" y="54653"/>
                    <a:pt x="400232" y="-5399"/>
                    <a:pt x="787406" y="13960"/>
                  </a:cubicBezTo>
                  <a:cubicBezTo>
                    <a:pt x="803788" y="14779"/>
                    <a:pt x="813678" y="33920"/>
                    <a:pt x="828349" y="41255"/>
                  </a:cubicBezTo>
                  <a:cubicBezTo>
                    <a:pt x="841216" y="47689"/>
                    <a:pt x="855644" y="50354"/>
                    <a:pt x="869292" y="54903"/>
                  </a:cubicBezTo>
                  <a:cubicBezTo>
                    <a:pt x="923883" y="50354"/>
                    <a:pt x="979349" y="51998"/>
                    <a:pt x="1033065" y="41255"/>
                  </a:cubicBezTo>
                  <a:cubicBezTo>
                    <a:pt x="1049149" y="38038"/>
                    <a:pt x="1057618" y="14590"/>
                    <a:pt x="1074009" y="13960"/>
                  </a:cubicBezTo>
                  <a:lnTo>
                    <a:pt x="1387907" y="27607"/>
                  </a:lnTo>
                  <a:lnTo>
                    <a:pt x="1810988" y="41255"/>
                  </a:lnTo>
                  <a:cubicBezTo>
                    <a:pt x="1856151" y="59320"/>
                    <a:pt x="1892874" y="53867"/>
                    <a:pt x="1892874" y="109494"/>
                  </a:cubicBezTo>
                  <a:cubicBezTo>
                    <a:pt x="1892874" y="123880"/>
                    <a:pt x="1883776" y="136789"/>
                    <a:pt x="1879227" y="150437"/>
                  </a:cubicBezTo>
                  <a:cubicBezTo>
                    <a:pt x="1883776" y="209577"/>
                    <a:pt x="1881943" y="269559"/>
                    <a:pt x="1892874" y="327858"/>
                  </a:cubicBezTo>
                  <a:cubicBezTo>
                    <a:pt x="1895897" y="343980"/>
                    <a:pt x="1918538" y="352481"/>
                    <a:pt x="1920170" y="368802"/>
                  </a:cubicBezTo>
                  <a:cubicBezTo>
                    <a:pt x="1924995" y="417055"/>
                    <a:pt x="1907523" y="461332"/>
                    <a:pt x="1892874" y="505279"/>
                  </a:cubicBezTo>
                  <a:cubicBezTo>
                    <a:pt x="1897423" y="532575"/>
                    <a:pt x="1900519" y="560153"/>
                    <a:pt x="1906522" y="587166"/>
                  </a:cubicBezTo>
                  <a:cubicBezTo>
                    <a:pt x="1909643" y="601209"/>
                    <a:pt x="1920170" y="613723"/>
                    <a:pt x="1920170" y="628109"/>
                  </a:cubicBezTo>
                  <a:cubicBezTo>
                    <a:pt x="1920170" y="660277"/>
                    <a:pt x="1911071" y="691798"/>
                    <a:pt x="1906522" y="723643"/>
                  </a:cubicBezTo>
                  <a:cubicBezTo>
                    <a:pt x="1898090" y="710995"/>
                    <a:pt x="1871244" y="652571"/>
                    <a:pt x="1838283" y="669052"/>
                  </a:cubicBezTo>
                  <a:cubicBezTo>
                    <a:pt x="1825416" y="675486"/>
                    <a:pt x="1829185" y="696348"/>
                    <a:pt x="1824636" y="709996"/>
                  </a:cubicBezTo>
                  <a:cubicBezTo>
                    <a:pt x="1586879" y="676030"/>
                    <a:pt x="1865779" y="709996"/>
                    <a:pt x="1387907" y="709996"/>
                  </a:cubicBezTo>
                  <a:cubicBezTo>
                    <a:pt x="1296808" y="709996"/>
                    <a:pt x="1205937" y="700897"/>
                    <a:pt x="1114952" y="696348"/>
                  </a:cubicBezTo>
                  <a:cubicBezTo>
                    <a:pt x="1018492" y="672233"/>
                    <a:pt x="1029495" y="668869"/>
                    <a:pt x="882940" y="696348"/>
                  </a:cubicBezTo>
                  <a:cubicBezTo>
                    <a:pt x="866819" y="699371"/>
                    <a:pt x="855645" y="714545"/>
                    <a:pt x="841997" y="723643"/>
                  </a:cubicBezTo>
                  <a:cubicBezTo>
                    <a:pt x="628182" y="714545"/>
                    <a:pt x="403578" y="764025"/>
                    <a:pt x="200552" y="696348"/>
                  </a:cubicBezTo>
                  <a:cubicBezTo>
                    <a:pt x="129092" y="672527"/>
                    <a:pt x="173850" y="684734"/>
                    <a:pt x="64074" y="669052"/>
                  </a:cubicBezTo>
                  <a:cubicBezTo>
                    <a:pt x="-67116" y="603458"/>
                    <a:pt x="42484" y="678006"/>
                    <a:pt x="50427" y="614461"/>
                  </a:cubicBezTo>
                  <a:cubicBezTo>
                    <a:pt x="53996" y="585911"/>
                    <a:pt x="32230" y="559870"/>
                    <a:pt x="23131" y="532575"/>
                  </a:cubicBezTo>
                  <a:cubicBezTo>
                    <a:pt x="32230" y="518927"/>
                    <a:pt x="48616" y="507934"/>
                    <a:pt x="50427" y="491631"/>
                  </a:cubicBezTo>
                  <a:cubicBezTo>
                    <a:pt x="53483" y="464128"/>
                    <a:pt x="36779" y="437417"/>
                    <a:pt x="36779" y="409745"/>
                  </a:cubicBezTo>
                  <a:cubicBezTo>
                    <a:pt x="36779" y="395359"/>
                    <a:pt x="45878" y="382450"/>
                    <a:pt x="50427" y="368802"/>
                  </a:cubicBezTo>
                  <a:cubicBezTo>
                    <a:pt x="45878" y="355154"/>
                    <a:pt x="36779" y="342244"/>
                    <a:pt x="36779" y="327858"/>
                  </a:cubicBezTo>
                  <a:cubicBezTo>
                    <a:pt x="36779" y="299607"/>
                    <a:pt x="63922" y="266672"/>
                    <a:pt x="77722" y="245972"/>
                  </a:cubicBezTo>
                  <a:cubicBezTo>
                    <a:pt x="59525" y="232324"/>
                    <a:pt x="33303" y="225373"/>
                    <a:pt x="23131" y="205028"/>
                  </a:cubicBezTo>
                  <a:cubicBezTo>
                    <a:pt x="15059" y="188885"/>
                    <a:pt x="59477" y="130037"/>
                    <a:pt x="64074" y="123142"/>
                  </a:cubicBezTo>
                  <a:cubicBezTo>
                    <a:pt x="-14780" y="83714"/>
                    <a:pt x="6450" y="117076"/>
                    <a:pt x="36779" y="41255"/>
                  </a:cubicBezTo>
                  <a:cubicBezTo>
                    <a:pt x="38469" y="37031"/>
                    <a:pt x="25406" y="20784"/>
                    <a:pt x="36779" y="13960"/>
                  </a:cubicBez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b="1">
                <a:solidFill>
                  <a:prstClr val="white"/>
                </a:solidFill>
                <a:cs typeface="+mn-ea"/>
                <a:sym typeface="+mn-lt"/>
              </a:endParaRPr>
            </a:p>
          </p:txBody>
        </p:sp>
        <p:sp>
          <p:nvSpPr>
            <p:cNvPr id="24" name="文本框 10"/>
            <p:cNvSpPr txBox="1"/>
            <p:nvPr/>
          </p:nvSpPr>
          <p:spPr>
            <a:xfrm>
              <a:off x="722214" y="1246879"/>
              <a:ext cx="3118644" cy="784845"/>
            </a:xfrm>
            <a:prstGeom prst="rect">
              <a:avLst/>
            </a:prstGeom>
            <a:noFill/>
          </p:spPr>
          <p:txBody>
            <a:bodyPr wrap="square" rtlCol="0">
              <a:spAutoFit/>
            </a:bodyPr>
            <a:lstStyle/>
            <a:p>
              <a:pPr defTabSz="914400"/>
              <a:r>
                <a:rPr lang="en-US" altLang="zh-CN" sz="2095" b="1" dirty="0" smtClean="0">
                  <a:solidFill>
                    <a:prstClr val="white"/>
                  </a:solidFill>
                  <a:cs typeface="+mn-ea"/>
                  <a:sym typeface="+mn-lt"/>
                </a:rPr>
                <a:t>2.</a:t>
              </a:r>
              <a:r>
                <a:rPr lang="zh-CN" altLang="en-US" sz="2095" b="1" dirty="0">
                  <a:solidFill>
                    <a:prstClr val="white"/>
                  </a:solidFill>
                  <a:cs typeface="+mn-ea"/>
                  <a:sym typeface="+mn-lt"/>
                </a:rPr>
                <a:t>耕地资源的现状及解决措施</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P spid="15" grpId="0" bldLvl="0" animBg="1"/>
      <p:bldP spid="16" grpId="0"/>
      <p:bldP spid="17" grpId="0"/>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14720" y="1380540"/>
            <a:ext cx="2267469" cy="551180"/>
          </a:xfrm>
          <a:prstGeom prst="rect">
            <a:avLst/>
          </a:prstGeom>
          <a:noFill/>
        </p:spPr>
        <p:txBody>
          <a:bodyPr wrap="square" rtlCol="0">
            <a:spAutoFit/>
          </a:bodyPr>
          <a:lstStyle/>
          <a:p>
            <a:pPr defTabSz="914400"/>
            <a:r>
              <a:rPr lang="zh-CN" altLang="en-US" sz="2990" b="1" dirty="0" smtClean="0">
                <a:solidFill>
                  <a:prstClr val="black">
                    <a:lumMod val="75000"/>
                    <a:lumOff val="25000"/>
                  </a:prstClr>
                </a:solidFill>
              </a:rPr>
              <a:t>土地退化</a:t>
            </a:r>
          </a:p>
        </p:txBody>
      </p:sp>
      <p:sp>
        <p:nvSpPr>
          <p:cNvPr id="19" name="矩形 18"/>
          <p:cNvSpPr/>
          <p:nvPr/>
        </p:nvSpPr>
        <p:spPr>
          <a:xfrm>
            <a:off x="713130" y="2056573"/>
            <a:ext cx="7718332" cy="922020"/>
          </a:xfrm>
          <a:prstGeom prst="rect">
            <a:avLst/>
          </a:prstGeom>
        </p:spPr>
        <p:txBody>
          <a:bodyPr wrap="square">
            <a:spAutoFit/>
          </a:bodyPr>
          <a:lstStyle/>
          <a:p>
            <a:pPr defTabSz="914400"/>
            <a:r>
              <a:rPr lang="zh-CN" altLang="zh-CN" sz="2695" b="1" dirty="0">
                <a:solidFill>
                  <a:prstClr val="black">
                    <a:lumMod val="65000"/>
                    <a:lumOff val="35000"/>
                  </a:prstClr>
                </a:solidFill>
                <a:latin typeface="微软雅黑" panose="020B0503020204020204" charset="-122"/>
                <a:cs typeface="Times New Roman" panose="02020603050405020304" pitchFamily="18" charset="0"/>
              </a:rPr>
              <a:t>是指土地资源质量的降低，在农耕地上通常表现为农作物产量的下降或农产品品质的降低</a:t>
            </a:r>
          </a:p>
        </p:txBody>
      </p:sp>
      <p:grpSp>
        <p:nvGrpSpPr>
          <p:cNvPr id="22" name="组合 21"/>
          <p:cNvGrpSpPr/>
          <p:nvPr/>
        </p:nvGrpSpPr>
        <p:grpSpPr>
          <a:xfrm>
            <a:off x="47654" y="662061"/>
            <a:ext cx="3656307" cy="549887"/>
            <a:chOff x="491048" y="1126604"/>
            <a:chExt cx="3254659" cy="1074382"/>
          </a:xfrm>
        </p:grpSpPr>
        <p:sp>
          <p:nvSpPr>
            <p:cNvPr id="23" name="任意多边形 22"/>
            <p:cNvSpPr/>
            <p:nvPr/>
          </p:nvSpPr>
          <p:spPr>
            <a:xfrm>
              <a:off x="491048" y="1126604"/>
              <a:ext cx="3254659" cy="902139"/>
            </a:xfrm>
            <a:custGeom>
              <a:avLst/>
              <a:gdLst>
                <a:gd name="connsiteX0" fmla="*/ 122830 w 2183642"/>
                <a:gd name="connsiteY0" fmla="*/ 27302 h 928055"/>
                <a:gd name="connsiteX1" fmla="*/ 245660 w 2183642"/>
                <a:gd name="connsiteY1" fmla="*/ 27302 h 928055"/>
                <a:gd name="connsiteX2" fmla="*/ 341194 w 2183642"/>
                <a:gd name="connsiteY2" fmla="*/ 40950 h 928055"/>
                <a:gd name="connsiteX3" fmla="*/ 382138 w 2183642"/>
                <a:gd name="connsiteY3" fmla="*/ 68246 h 928055"/>
                <a:gd name="connsiteX4" fmla="*/ 464024 w 2183642"/>
                <a:gd name="connsiteY4" fmla="*/ 40950 h 928055"/>
                <a:gd name="connsiteX5" fmla="*/ 668741 w 2183642"/>
                <a:gd name="connsiteY5" fmla="*/ 27302 h 928055"/>
                <a:gd name="connsiteX6" fmla="*/ 750627 w 2183642"/>
                <a:gd name="connsiteY6" fmla="*/ 54598 h 928055"/>
                <a:gd name="connsiteX7" fmla="*/ 818866 w 2183642"/>
                <a:gd name="connsiteY7" fmla="*/ 40950 h 928055"/>
                <a:gd name="connsiteX8" fmla="*/ 859809 w 2183642"/>
                <a:gd name="connsiteY8" fmla="*/ 27302 h 928055"/>
                <a:gd name="connsiteX9" fmla="*/ 1023582 w 2183642"/>
                <a:gd name="connsiteY9" fmla="*/ 13655 h 928055"/>
                <a:gd name="connsiteX10" fmla="*/ 1119117 w 2183642"/>
                <a:gd name="connsiteY10" fmla="*/ 13655 h 928055"/>
                <a:gd name="connsiteX11" fmla="*/ 1201003 w 2183642"/>
                <a:gd name="connsiteY11" fmla="*/ 68246 h 928055"/>
                <a:gd name="connsiteX12" fmla="*/ 1351129 w 2183642"/>
                <a:gd name="connsiteY12" fmla="*/ 40950 h 928055"/>
                <a:gd name="connsiteX13" fmla="*/ 1433015 w 2183642"/>
                <a:gd name="connsiteY13" fmla="*/ 68246 h 928055"/>
                <a:gd name="connsiteX14" fmla="*/ 1501254 w 2183642"/>
                <a:gd name="connsiteY14" fmla="*/ 54598 h 928055"/>
                <a:gd name="connsiteX15" fmla="*/ 1651379 w 2183642"/>
                <a:gd name="connsiteY15" fmla="*/ 68246 h 928055"/>
                <a:gd name="connsiteX16" fmla="*/ 1733266 w 2183642"/>
                <a:gd name="connsiteY16" fmla="*/ 40950 h 928055"/>
                <a:gd name="connsiteX17" fmla="*/ 1951630 w 2183642"/>
                <a:gd name="connsiteY17" fmla="*/ 54598 h 928055"/>
                <a:gd name="connsiteX18" fmla="*/ 1992573 w 2183642"/>
                <a:gd name="connsiteY18" fmla="*/ 68246 h 928055"/>
                <a:gd name="connsiteX19" fmla="*/ 2047164 w 2183642"/>
                <a:gd name="connsiteY19" fmla="*/ 40950 h 928055"/>
                <a:gd name="connsiteX20" fmla="*/ 2088108 w 2183642"/>
                <a:gd name="connsiteY20" fmla="*/ 109189 h 928055"/>
                <a:gd name="connsiteX21" fmla="*/ 2169994 w 2183642"/>
                <a:gd name="connsiteY21" fmla="*/ 54598 h 928055"/>
                <a:gd name="connsiteX22" fmla="*/ 2156347 w 2183642"/>
                <a:gd name="connsiteY22" fmla="*/ 232019 h 928055"/>
                <a:gd name="connsiteX23" fmla="*/ 2142699 w 2183642"/>
                <a:gd name="connsiteY23" fmla="*/ 272962 h 928055"/>
                <a:gd name="connsiteX24" fmla="*/ 2183642 w 2183642"/>
                <a:gd name="connsiteY24" fmla="*/ 313905 h 928055"/>
                <a:gd name="connsiteX25" fmla="*/ 2169994 w 2183642"/>
                <a:gd name="connsiteY25" fmla="*/ 600508 h 928055"/>
                <a:gd name="connsiteX26" fmla="*/ 2142699 w 2183642"/>
                <a:gd name="connsiteY26" fmla="*/ 709690 h 928055"/>
                <a:gd name="connsiteX27" fmla="*/ 2183642 w 2183642"/>
                <a:gd name="connsiteY27" fmla="*/ 750634 h 928055"/>
                <a:gd name="connsiteX28" fmla="*/ 2169994 w 2183642"/>
                <a:gd name="connsiteY28" fmla="*/ 805225 h 928055"/>
                <a:gd name="connsiteX29" fmla="*/ 2006221 w 2183642"/>
                <a:gd name="connsiteY29" fmla="*/ 859816 h 928055"/>
                <a:gd name="connsiteX30" fmla="*/ 1897039 w 2183642"/>
                <a:gd name="connsiteY30" fmla="*/ 873464 h 928055"/>
                <a:gd name="connsiteX31" fmla="*/ 1842448 w 2183642"/>
                <a:gd name="connsiteY31" fmla="*/ 832520 h 928055"/>
                <a:gd name="connsiteX32" fmla="*/ 1733266 w 2183642"/>
                <a:gd name="connsiteY32" fmla="*/ 873464 h 928055"/>
                <a:gd name="connsiteX33" fmla="*/ 1555845 w 2183642"/>
                <a:gd name="connsiteY33" fmla="*/ 859816 h 928055"/>
                <a:gd name="connsiteX34" fmla="*/ 1514902 w 2183642"/>
                <a:gd name="connsiteY34" fmla="*/ 846168 h 928055"/>
                <a:gd name="connsiteX35" fmla="*/ 1460311 w 2183642"/>
                <a:gd name="connsiteY35" fmla="*/ 859816 h 928055"/>
                <a:gd name="connsiteX36" fmla="*/ 996287 w 2183642"/>
                <a:gd name="connsiteY36" fmla="*/ 887111 h 928055"/>
                <a:gd name="connsiteX37" fmla="*/ 928048 w 2183642"/>
                <a:gd name="connsiteY37" fmla="*/ 900759 h 928055"/>
                <a:gd name="connsiteX38" fmla="*/ 846161 w 2183642"/>
                <a:gd name="connsiteY38" fmla="*/ 914407 h 928055"/>
                <a:gd name="connsiteX39" fmla="*/ 791570 w 2183642"/>
                <a:gd name="connsiteY39" fmla="*/ 928055 h 928055"/>
                <a:gd name="connsiteX40" fmla="*/ 750627 w 2183642"/>
                <a:gd name="connsiteY40" fmla="*/ 914407 h 928055"/>
                <a:gd name="connsiteX41" fmla="*/ 764275 w 2183642"/>
                <a:gd name="connsiteY41" fmla="*/ 859816 h 928055"/>
                <a:gd name="connsiteX42" fmla="*/ 573206 w 2183642"/>
                <a:gd name="connsiteY42" fmla="*/ 873464 h 928055"/>
                <a:gd name="connsiteX43" fmla="*/ 518615 w 2183642"/>
                <a:gd name="connsiteY43" fmla="*/ 887111 h 928055"/>
                <a:gd name="connsiteX44" fmla="*/ 272956 w 2183642"/>
                <a:gd name="connsiteY44" fmla="*/ 859816 h 928055"/>
                <a:gd name="connsiteX45" fmla="*/ 95535 w 2183642"/>
                <a:gd name="connsiteY45" fmla="*/ 859816 h 928055"/>
                <a:gd name="connsiteX46" fmla="*/ 122830 w 2183642"/>
                <a:gd name="connsiteY46" fmla="*/ 818872 h 928055"/>
                <a:gd name="connsiteX47" fmla="*/ 81887 w 2183642"/>
                <a:gd name="connsiteY47" fmla="*/ 791577 h 928055"/>
                <a:gd name="connsiteX48" fmla="*/ 136478 w 2183642"/>
                <a:gd name="connsiteY48" fmla="*/ 709690 h 928055"/>
                <a:gd name="connsiteX49" fmla="*/ 68239 w 2183642"/>
                <a:gd name="connsiteY49" fmla="*/ 614156 h 928055"/>
                <a:gd name="connsiteX50" fmla="*/ 122830 w 2183642"/>
                <a:gd name="connsiteY50" fmla="*/ 573213 h 928055"/>
                <a:gd name="connsiteX51" fmla="*/ 136478 w 2183642"/>
                <a:gd name="connsiteY51" fmla="*/ 532269 h 928055"/>
                <a:gd name="connsiteX52" fmla="*/ 54591 w 2183642"/>
                <a:gd name="connsiteY52" fmla="*/ 504974 h 928055"/>
                <a:gd name="connsiteX53" fmla="*/ 54591 w 2183642"/>
                <a:gd name="connsiteY53" fmla="*/ 341201 h 928055"/>
                <a:gd name="connsiteX54" fmla="*/ 68239 w 2183642"/>
                <a:gd name="connsiteY54" fmla="*/ 300258 h 928055"/>
                <a:gd name="connsiteX55" fmla="*/ 109182 w 2183642"/>
                <a:gd name="connsiteY55" fmla="*/ 259314 h 928055"/>
                <a:gd name="connsiteX56" fmla="*/ 68239 w 2183642"/>
                <a:gd name="connsiteY56" fmla="*/ 122837 h 928055"/>
                <a:gd name="connsiteX57" fmla="*/ 0 w 2183642"/>
                <a:gd name="connsiteY57" fmla="*/ 95541 h 928055"/>
                <a:gd name="connsiteX58" fmla="*/ 40944 w 2183642"/>
                <a:gd name="connsiteY58" fmla="*/ 68246 h 928055"/>
                <a:gd name="connsiteX59" fmla="*/ 81887 w 2183642"/>
                <a:gd name="connsiteY59" fmla="*/ 81893 h 928055"/>
                <a:gd name="connsiteX60" fmla="*/ 122830 w 2183642"/>
                <a:gd name="connsiteY60" fmla="*/ 27302 h 92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183642" h="928055">
                  <a:moveTo>
                    <a:pt x="122830" y="27302"/>
                  </a:moveTo>
                  <a:cubicBezTo>
                    <a:pt x="150125" y="18204"/>
                    <a:pt x="105404" y="40053"/>
                    <a:pt x="245660" y="27302"/>
                  </a:cubicBezTo>
                  <a:cubicBezTo>
                    <a:pt x="277696" y="24390"/>
                    <a:pt x="309349" y="36401"/>
                    <a:pt x="341194" y="40950"/>
                  </a:cubicBezTo>
                  <a:cubicBezTo>
                    <a:pt x="354842" y="50049"/>
                    <a:pt x="365735" y="68246"/>
                    <a:pt x="382138" y="68246"/>
                  </a:cubicBezTo>
                  <a:cubicBezTo>
                    <a:pt x="410910" y="68246"/>
                    <a:pt x="435316" y="42864"/>
                    <a:pt x="464024" y="40950"/>
                  </a:cubicBezTo>
                  <a:lnTo>
                    <a:pt x="668741" y="27302"/>
                  </a:lnTo>
                  <a:cubicBezTo>
                    <a:pt x="696036" y="36401"/>
                    <a:pt x="722414" y="60241"/>
                    <a:pt x="750627" y="54598"/>
                  </a:cubicBezTo>
                  <a:cubicBezTo>
                    <a:pt x="773373" y="50049"/>
                    <a:pt x="796362" y="46576"/>
                    <a:pt x="818866" y="40950"/>
                  </a:cubicBezTo>
                  <a:cubicBezTo>
                    <a:pt x="832822" y="37461"/>
                    <a:pt x="845549" y="29203"/>
                    <a:pt x="859809" y="27302"/>
                  </a:cubicBezTo>
                  <a:cubicBezTo>
                    <a:pt x="914109" y="20062"/>
                    <a:pt x="968991" y="18204"/>
                    <a:pt x="1023582" y="13655"/>
                  </a:cubicBezTo>
                  <a:cubicBezTo>
                    <a:pt x="1071003" y="1800"/>
                    <a:pt x="1076582" y="-9975"/>
                    <a:pt x="1119117" y="13655"/>
                  </a:cubicBezTo>
                  <a:cubicBezTo>
                    <a:pt x="1147794" y="29587"/>
                    <a:pt x="1201003" y="68246"/>
                    <a:pt x="1201003" y="68246"/>
                  </a:cubicBezTo>
                  <a:cubicBezTo>
                    <a:pt x="1253241" y="50833"/>
                    <a:pt x="1287586" y="36411"/>
                    <a:pt x="1351129" y="40950"/>
                  </a:cubicBezTo>
                  <a:cubicBezTo>
                    <a:pt x="1379828" y="43000"/>
                    <a:pt x="1433015" y="68246"/>
                    <a:pt x="1433015" y="68246"/>
                  </a:cubicBezTo>
                  <a:cubicBezTo>
                    <a:pt x="1455761" y="63697"/>
                    <a:pt x="1478057" y="54598"/>
                    <a:pt x="1501254" y="54598"/>
                  </a:cubicBezTo>
                  <a:cubicBezTo>
                    <a:pt x="1551502" y="54598"/>
                    <a:pt x="1601218" y="71197"/>
                    <a:pt x="1651379" y="68246"/>
                  </a:cubicBezTo>
                  <a:cubicBezTo>
                    <a:pt x="1680102" y="66556"/>
                    <a:pt x="1733266" y="40950"/>
                    <a:pt x="1733266" y="40950"/>
                  </a:cubicBezTo>
                  <a:cubicBezTo>
                    <a:pt x="1806054" y="45499"/>
                    <a:pt x="1879101" y="46963"/>
                    <a:pt x="1951630" y="54598"/>
                  </a:cubicBezTo>
                  <a:cubicBezTo>
                    <a:pt x="1965937" y="56104"/>
                    <a:pt x="1978332" y="70281"/>
                    <a:pt x="1992573" y="68246"/>
                  </a:cubicBezTo>
                  <a:cubicBezTo>
                    <a:pt x="2012713" y="65369"/>
                    <a:pt x="2028967" y="50049"/>
                    <a:pt x="2047164" y="40950"/>
                  </a:cubicBezTo>
                  <a:cubicBezTo>
                    <a:pt x="2039787" y="70459"/>
                    <a:pt x="2004501" y="134271"/>
                    <a:pt x="2088108" y="109189"/>
                  </a:cubicBezTo>
                  <a:cubicBezTo>
                    <a:pt x="2119529" y="99763"/>
                    <a:pt x="2169994" y="54598"/>
                    <a:pt x="2169994" y="54598"/>
                  </a:cubicBezTo>
                  <a:cubicBezTo>
                    <a:pt x="2165445" y="113738"/>
                    <a:pt x="2163704" y="173162"/>
                    <a:pt x="2156347" y="232019"/>
                  </a:cubicBezTo>
                  <a:cubicBezTo>
                    <a:pt x="2154563" y="246294"/>
                    <a:pt x="2138150" y="259314"/>
                    <a:pt x="2142699" y="272962"/>
                  </a:cubicBezTo>
                  <a:cubicBezTo>
                    <a:pt x="2148802" y="291272"/>
                    <a:pt x="2169994" y="300257"/>
                    <a:pt x="2183642" y="313905"/>
                  </a:cubicBezTo>
                  <a:cubicBezTo>
                    <a:pt x="2134721" y="460673"/>
                    <a:pt x="2154433" y="367084"/>
                    <a:pt x="2169994" y="600508"/>
                  </a:cubicBezTo>
                  <a:cubicBezTo>
                    <a:pt x="2162144" y="624060"/>
                    <a:pt x="2137995" y="690872"/>
                    <a:pt x="2142699" y="709690"/>
                  </a:cubicBezTo>
                  <a:cubicBezTo>
                    <a:pt x="2147380" y="728415"/>
                    <a:pt x="2169994" y="736986"/>
                    <a:pt x="2183642" y="750634"/>
                  </a:cubicBezTo>
                  <a:cubicBezTo>
                    <a:pt x="2179093" y="768831"/>
                    <a:pt x="2179300" y="788939"/>
                    <a:pt x="2169994" y="805225"/>
                  </a:cubicBezTo>
                  <a:cubicBezTo>
                    <a:pt x="2131851" y="871976"/>
                    <a:pt x="2080085" y="851126"/>
                    <a:pt x="2006221" y="859816"/>
                  </a:cubicBezTo>
                  <a:lnTo>
                    <a:pt x="1897039" y="873464"/>
                  </a:lnTo>
                  <a:cubicBezTo>
                    <a:pt x="1878842" y="859816"/>
                    <a:pt x="1864653" y="837454"/>
                    <a:pt x="1842448" y="832520"/>
                  </a:cubicBezTo>
                  <a:cubicBezTo>
                    <a:pt x="1798178" y="822682"/>
                    <a:pt x="1765188" y="852182"/>
                    <a:pt x="1733266" y="873464"/>
                  </a:cubicBezTo>
                  <a:cubicBezTo>
                    <a:pt x="1674126" y="868915"/>
                    <a:pt x="1614702" y="867173"/>
                    <a:pt x="1555845" y="859816"/>
                  </a:cubicBezTo>
                  <a:cubicBezTo>
                    <a:pt x="1541570" y="858032"/>
                    <a:pt x="1529288" y="846168"/>
                    <a:pt x="1514902" y="846168"/>
                  </a:cubicBezTo>
                  <a:cubicBezTo>
                    <a:pt x="1496145" y="846168"/>
                    <a:pt x="1479010" y="858340"/>
                    <a:pt x="1460311" y="859816"/>
                  </a:cubicBezTo>
                  <a:cubicBezTo>
                    <a:pt x="1305850" y="872010"/>
                    <a:pt x="996287" y="887111"/>
                    <a:pt x="996287" y="887111"/>
                  </a:cubicBezTo>
                  <a:lnTo>
                    <a:pt x="928048" y="900759"/>
                  </a:lnTo>
                  <a:cubicBezTo>
                    <a:pt x="900822" y="905709"/>
                    <a:pt x="873296" y="908980"/>
                    <a:pt x="846161" y="914407"/>
                  </a:cubicBezTo>
                  <a:cubicBezTo>
                    <a:pt x="827768" y="918086"/>
                    <a:pt x="809767" y="923506"/>
                    <a:pt x="791570" y="928055"/>
                  </a:cubicBezTo>
                  <a:cubicBezTo>
                    <a:pt x="777922" y="923506"/>
                    <a:pt x="755970" y="927764"/>
                    <a:pt x="750627" y="914407"/>
                  </a:cubicBezTo>
                  <a:cubicBezTo>
                    <a:pt x="743661" y="896991"/>
                    <a:pt x="782552" y="864034"/>
                    <a:pt x="764275" y="859816"/>
                  </a:cubicBezTo>
                  <a:cubicBezTo>
                    <a:pt x="702058" y="845458"/>
                    <a:pt x="636896" y="868915"/>
                    <a:pt x="573206" y="873464"/>
                  </a:cubicBezTo>
                  <a:cubicBezTo>
                    <a:pt x="555009" y="878013"/>
                    <a:pt x="537372" y="887111"/>
                    <a:pt x="518615" y="887111"/>
                  </a:cubicBezTo>
                  <a:cubicBezTo>
                    <a:pt x="343356" y="887111"/>
                    <a:pt x="369564" y="892019"/>
                    <a:pt x="272956" y="859816"/>
                  </a:cubicBezTo>
                  <a:cubicBezTo>
                    <a:pt x="231226" y="866771"/>
                    <a:pt x="134896" y="891305"/>
                    <a:pt x="95535" y="859816"/>
                  </a:cubicBezTo>
                  <a:cubicBezTo>
                    <a:pt x="82727" y="849569"/>
                    <a:pt x="113732" y="832520"/>
                    <a:pt x="122830" y="818872"/>
                  </a:cubicBezTo>
                  <a:cubicBezTo>
                    <a:pt x="109182" y="809774"/>
                    <a:pt x="79852" y="807853"/>
                    <a:pt x="81887" y="791577"/>
                  </a:cubicBezTo>
                  <a:cubicBezTo>
                    <a:pt x="85956" y="759025"/>
                    <a:pt x="136478" y="709690"/>
                    <a:pt x="136478" y="709690"/>
                  </a:cubicBezTo>
                  <a:cubicBezTo>
                    <a:pt x="98591" y="690747"/>
                    <a:pt x="43175" y="680994"/>
                    <a:pt x="68239" y="614156"/>
                  </a:cubicBezTo>
                  <a:cubicBezTo>
                    <a:pt x="76226" y="592858"/>
                    <a:pt x="104633" y="586861"/>
                    <a:pt x="122830" y="573213"/>
                  </a:cubicBezTo>
                  <a:cubicBezTo>
                    <a:pt x="127379" y="559565"/>
                    <a:pt x="146651" y="542442"/>
                    <a:pt x="136478" y="532269"/>
                  </a:cubicBezTo>
                  <a:cubicBezTo>
                    <a:pt x="116133" y="511924"/>
                    <a:pt x="54591" y="504974"/>
                    <a:pt x="54591" y="504974"/>
                  </a:cubicBezTo>
                  <a:cubicBezTo>
                    <a:pt x="29691" y="430271"/>
                    <a:pt x="34276" y="463091"/>
                    <a:pt x="54591" y="341201"/>
                  </a:cubicBezTo>
                  <a:cubicBezTo>
                    <a:pt x="56956" y="327011"/>
                    <a:pt x="60259" y="312228"/>
                    <a:pt x="68239" y="300258"/>
                  </a:cubicBezTo>
                  <a:cubicBezTo>
                    <a:pt x="78945" y="284199"/>
                    <a:pt x="95534" y="272962"/>
                    <a:pt x="109182" y="259314"/>
                  </a:cubicBezTo>
                  <a:cubicBezTo>
                    <a:pt x="104180" y="229301"/>
                    <a:pt x="99095" y="149285"/>
                    <a:pt x="68239" y="122837"/>
                  </a:cubicBezTo>
                  <a:cubicBezTo>
                    <a:pt x="49638" y="106894"/>
                    <a:pt x="22746" y="104640"/>
                    <a:pt x="0" y="95541"/>
                  </a:cubicBezTo>
                  <a:cubicBezTo>
                    <a:pt x="13648" y="86443"/>
                    <a:pt x="24765" y="70943"/>
                    <a:pt x="40944" y="68246"/>
                  </a:cubicBezTo>
                  <a:cubicBezTo>
                    <a:pt x="55134" y="65881"/>
                    <a:pt x="67501" y="81893"/>
                    <a:pt x="81887" y="81893"/>
                  </a:cubicBezTo>
                  <a:cubicBezTo>
                    <a:pt x="168260" y="81893"/>
                    <a:pt x="95535" y="36400"/>
                    <a:pt x="122830" y="2730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a:solidFill>
                  <a:prstClr val="white"/>
                </a:solidFill>
                <a:cs typeface="+mn-ea"/>
                <a:sym typeface="+mn-lt"/>
              </a:endParaRPr>
            </a:p>
          </p:txBody>
        </p:sp>
        <p:sp>
          <p:nvSpPr>
            <p:cNvPr id="24" name="任意多边形 23"/>
            <p:cNvSpPr/>
            <p:nvPr/>
          </p:nvSpPr>
          <p:spPr>
            <a:xfrm>
              <a:off x="627598" y="1212309"/>
              <a:ext cx="2655569" cy="988677"/>
            </a:xfrm>
            <a:custGeom>
              <a:avLst/>
              <a:gdLst>
                <a:gd name="connsiteX0" fmla="*/ 36779 w 1920988"/>
                <a:gd name="connsiteY0" fmla="*/ 13960 h 732642"/>
                <a:gd name="connsiteX1" fmla="*/ 105018 w 1920988"/>
                <a:gd name="connsiteY1" fmla="*/ 312 h 732642"/>
                <a:gd name="connsiteX2" fmla="*/ 186904 w 1920988"/>
                <a:gd name="connsiteY2" fmla="*/ 27607 h 732642"/>
                <a:gd name="connsiteX3" fmla="*/ 268791 w 1920988"/>
                <a:gd name="connsiteY3" fmla="*/ 27607 h 732642"/>
                <a:gd name="connsiteX4" fmla="*/ 500803 w 1920988"/>
                <a:gd name="connsiteY4" fmla="*/ 13960 h 732642"/>
                <a:gd name="connsiteX5" fmla="*/ 787406 w 1920988"/>
                <a:gd name="connsiteY5" fmla="*/ 13960 h 732642"/>
                <a:gd name="connsiteX6" fmla="*/ 828349 w 1920988"/>
                <a:gd name="connsiteY6" fmla="*/ 41255 h 732642"/>
                <a:gd name="connsiteX7" fmla="*/ 869292 w 1920988"/>
                <a:gd name="connsiteY7" fmla="*/ 54903 h 732642"/>
                <a:gd name="connsiteX8" fmla="*/ 1033065 w 1920988"/>
                <a:gd name="connsiteY8" fmla="*/ 41255 h 732642"/>
                <a:gd name="connsiteX9" fmla="*/ 1074009 w 1920988"/>
                <a:gd name="connsiteY9" fmla="*/ 13960 h 732642"/>
                <a:gd name="connsiteX10" fmla="*/ 1387907 w 1920988"/>
                <a:gd name="connsiteY10" fmla="*/ 27607 h 732642"/>
                <a:gd name="connsiteX11" fmla="*/ 1810988 w 1920988"/>
                <a:gd name="connsiteY11" fmla="*/ 41255 h 732642"/>
                <a:gd name="connsiteX12" fmla="*/ 1892874 w 1920988"/>
                <a:gd name="connsiteY12" fmla="*/ 109494 h 732642"/>
                <a:gd name="connsiteX13" fmla="*/ 1879227 w 1920988"/>
                <a:gd name="connsiteY13" fmla="*/ 150437 h 732642"/>
                <a:gd name="connsiteX14" fmla="*/ 1892874 w 1920988"/>
                <a:gd name="connsiteY14" fmla="*/ 327858 h 732642"/>
                <a:gd name="connsiteX15" fmla="*/ 1920170 w 1920988"/>
                <a:gd name="connsiteY15" fmla="*/ 368802 h 732642"/>
                <a:gd name="connsiteX16" fmla="*/ 1892874 w 1920988"/>
                <a:gd name="connsiteY16" fmla="*/ 505279 h 732642"/>
                <a:gd name="connsiteX17" fmla="*/ 1906522 w 1920988"/>
                <a:gd name="connsiteY17" fmla="*/ 587166 h 732642"/>
                <a:gd name="connsiteX18" fmla="*/ 1920170 w 1920988"/>
                <a:gd name="connsiteY18" fmla="*/ 628109 h 732642"/>
                <a:gd name="connsiteX19" fmla="*/ 1906522 w 1920988"/>
                <a:gd name="connsiteY19" fmla="*/ 723643 h 732642"/>
                <a:gd name="connsiteX20" fmla="*/ 1838283 w 1920988"/>
                <a:gd name="connsiteY20" fmla="*/ 669052 h 732642"/>
                <a:gd name="connsiteX21" fmla="*/ 1824636 w 1920988"/>
                <a:gd name="connsiteY21" fmla="*/ 709996 h 732642"/>
                <a:gd name="connsiteX22" fmla="*/ 1387907 w 1920988"/>
                <a:gd name="connsiteY22" fmla="*/ 709996 h 732642"/>
                <a:gd name="connsiteX23" fmla="*/ 1114952 w 1920988"/>
                <a:gd name="connsiteY23" fmla="*/ 696348 h 732642"/>
                <a:gd name="connsiteX24" fmla="*/ 882940 w 1920988"/>
                <a:gd name="connsiteY24" fmla="*/ 696348 h 732642"/>
                <a:gd name="connsiteX25" fmla="*/ 841997 w 1920988"/>
                <a:gd name="connsiteY25" fmla="*/ 723643 h 732642"/>
                <a:gd name="connsiteX26" fmla="*/ 200552 w 1920988"/>
                <a:gd name="connsiteY26" fmla="*/ 696348 h 732642"/>
                <a:gd name="connsiteX27" fmla="*/ 64074 w 1920988"/>
                <a:gd name="connsiteY27" fmla="*/ 669052 h 732642"/>
                <a:gd name="connsiteX28" fmla="*/ 50427 w 1920988"/>
                <a:gd name="connsiteY28" fmla="*/ 614461 h 732642"/>
                <a:gd name="connsiteX29" fmla="*/ 23131 w 1920988"/>
                <a:gd name="connsiteY29" fmla="*/ 532575 h 732642"/>
                <a:gd name="connsiteX30" fmla="*/ 50427 w 1920988"/>
                <a:gd name="connsiteY30" fmla="*/ 491631 h 732642"/>
                <a:gd name="connsiteX31" fmla="*/ 36779 w 1920988"/>
                <a:gd name="connsiteY31" fmla="*/ 409745 h 732642"/>
                <a:gd name="connsiteX32" fmla="*/ 50427 w 1920988"/>
                <a:gd name="connsiteY32" fmla="*/ 368802 h 732642"/>
                <a:gd name="connsiteX33" fmla="*/ 36779 w 1920988"/>
                <a:gd name="connsiteY33" fmla="*/ 327858 h 732642"/>
                <a:gd name="connsiteX34" fmla="*/ 77722 w 1920988"/>
                <a:gd name="connsiteY34" fmla="*/ 245972 h 732642"/>
                <a:gd name="connsiteX35" fmla="*/ 23131 w 1920988"/>
                <a:gd name="connsiteY35" fmla="*/ 205028 h 732642"/>
                <a:gd name="connsiteX36" fmla="*/ 64074 w 1920988"/>
                <a:gd name="connsiteY36" fmla="*/ 123142 h 732642"/>
                <a:gd name="connsiteX37" fmla="*/ 36779 w 1920988"/>
                <a:gd name="connsiteY37" fmla="*/ 41255 h 732642"/>
                <a:gd name="connsiteX38" fmla="*/ 36779 w 1920988"/>
                <a:gd name="connsiteY38" fmla="*/ 13960 h 73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20988" h="732642">
                  <a:moveTo>
                    <a:pt x="36779" y="13960"/>
                  </a:moveTo>
                  <a:cubicBezTo>
                    <a:pt x="48152" y="7136"/>
                    <a:pt x="81916" y="-1788"/>
                    <a:pt x="105018" y="312"/>
                  </a:cubicBezTo>
                  <a:cubicBezTo>
                    <a:pt x="133672" y="2917"/>
                    <a:pt x="186904" y="27607"/>
                    <a:pt x="186904" y="27607"/>
                  </a:cubicBezTo>
                  <a:cubicBezTo>
                    <a:pt x="296089" y="-8785"/>
                    <a:pt x="159608" y="27607"/>
                    <a:pt x="268791" y="27607"/>
                  </a:cubicBezTo>
                  <a:cubicBezTo>
                    <a:pt x="346262" y="27607"/>
                    <a:pt x="423466" y="18509"/>
                    <a:pt x="500803" y="13960"/>
                  </a:cubicBezTo>
                  <a:cubicBezTo>
                    <a:pt x="663586" y="54653"/>
                    <a:pt x="400232" y="-5399"/>
                    <a:pt x="787406" y="13960"/>
                  </a:cubicBezTo>
                  <a:cubicBezTo>
                    <a:pt x="803788" y="14779"/>
                    <a:pt x="813678" y="33920"/>
                    <a:pt x="828349" y="41255"/>
                  </a:cubicBezTo>
                  <a:cubicBezTo>
                    <a:pt x="841216" y="47689"/>
                    <a:pt x="855644" y="50354"/>
                    <a:pt x="869292" y="54903"/>
                  </a:cubicBezTo>
                  <a:cubicBezTo>
                    <a:pt x="923883" y="50354"/>
                    <a:pt x="979349" y="51998"/>
                    <a:pt x="1033065" y="41255"/>
                  </a:cubicBezTo>
                  <a:cubicBezTo>
                    <a:pt x="1049149" y="38038"/>
                    <a:pt x="1057618" y="14590"/>
                    <a:pt x="1074009" y="13960"/>
                  </a:cubicBezTo>
                  <a:lnTo>
                    <a:pt x="1387907" y="27607"/>
                  </a:lnTo>
                  <a:lnTo>
                    <a:pt x="1810988" y="41255"/>
                  </a:lnTo>
                  <a:cubicBezTo>
                    <a:pt x="1856151" y="59320"/>
                    <a:pt x="1892874" y="53867"/>
                    <a:pt x="1892874" y="109494"/>
                  </a:cubicBezTo>
                  <a:cubicBezTo>
                    <a:pt x="1892874" y="123880"/>
                    <a:pt x="1883776" y="136789"/>
                    <a:pt x="1879227" y="150437"/>
                  </a:cubicBezTo>
                  <a:cubicBezTo>
                    <a:pt x="1883776" y="209577"/>
                    <a:pt x="1881943" y="269559"/>
                    <a:pt x="1892874" y="327858"/>
                  </a:cubicBezTo>
                  <a:cubicBezTo>
                    <a:pt x="1895897" y="343980"/>
                    <a:pt x="1918538" y="352481"/>
                    <a:pt x="1920170" y="368802"/>
                  </a:cubicBezTo>
                  <a:cubicBezTo>
                    <a:pt x="1924995" y="417055"/>
                    <a:pt x="1907523" y="461332"/>
                    <a:pt x="1892874" y="505279"/>
                  </a:cubicBezTo>
                  <a:cubicBezTo>
                    <a:pt x="1897423" y="532575"/>
                    <a:pt x="1900519" y="560153"/>
                    <a:pt x="1906522" y="587166"/>
                  </a:cubicBezTo>
                  <a:cubicBezTo>
                    <a:pt x="1909643" y="601209"/>
                    <a:pt x="1920170" y="613723"/>
                    <a:pt x="1920170" y="628109"/>
                  </a:cubicBezTo>
                  <a:cubicBezTo>
                    <a:pt x="1920170" y="660277"/>
                    <a:pt x="1911071" y="691798"/>
                    <a:pt x="1906522" y="723643"/>
                  </a:cubicBezTo>
                  <a:cubicBezTo>
                    <a:pt x="1898090" y="710995"/>
                    <a:pt x="1871244" y="652571"/>
                    <a:pt x="1838283" y="669052"/>
                  </a:cubicBezTo>
                  <a:cubicBezTo>
                    <a:pt x="1825416" y="675486"/>
                    <a:pt x="1829185" y="696348"/>
                    <a:pt x="1824636" y="709996"/>
                  </a:cubicBezTo>
                  <a:cubicBezTo>
                    <a:pt x="1586879" y="676030"/>
                    <a:pt x="1865779" y="709996"/>
                    <a:pt x="1387907" y="709996"/>
                  </a:cubicBezTo>
                  <a:cubicBezTo>
                    <a:pt x="1296808" y="709996"/>
                    <a:pt x="1205937" y="700897"/>
                    <a:pt x="1114952" y="696348"/>
                  </a:cubicBezTo>
                  <a:cubicBezTo>
                    <a:pt x="1018492" y="672233"/>
                    <a:pt x="1029495" y="668869"/>
                    <a:pt x="882940" y="696348"/>
                  </a:cubicBezTo>
                  <a:cubicBezTo>
                    <a:pt x="866819" y="699371"/>
                    <a:pt x="855645" y="714545"/>
                    <a:pt x="841997" y="723643"/>
                  </a:cubicBezTo>
                  <a:cubicBezTo>
                    <a:pt x="628182" y="714545"/>
                    <a:pt x="403578" y="764025"/>
                    <a:pt x="200552" y="696348"/>
                  </a:cubicBezTo>
                  <a:cubicBezTo>
                    <a:pt x="129092" y="672527"/>
                    <a:pt x="173850" y="684734"/>
                    <a:pt x="64074" y="669052"/>
                  </a:cubicBezTo>
                  <a:cubicBezTo>
                    <a:pt x="-67116" y="603458"/>
                    <a:pt x="42484" y="678006"/>
                    <a:pt x="50427" y="614461"/>
                  </a:cubicBezTo>
                  <a:cubicBezTo>
                    <a:pt x="53996" y="585911"/>
                    <a:pt x="32230" y="559870"/>
                    <a:pt x="23131" y="532575"/>
                  </a:cubicBezTo>
                  <a:cubicBezTo>
                    <a:pt x="32230" y="518927"/>
                    <a:pt x="48616" y="507934"/>
                    <a:pt x="50427" y="491631"/>
                  </a:cubicBezTo>
                  <a:cubicBezTo>
                    <a:pt x="53483" y="464128"/>
                    <a:pt x="36779" y="437417"/>
                    <a:pt x="36779" y="409745"/>
                  </a:cubicBezTo>
                  <a:cubicBezTo>
                    <a:pt x="36779" y="395359"/>
                    <a:pt x="45878" y="382450"/>
                    <a:pt x="50427" y="368802"/>
                  </a:cubicBezTo>
                  <a:cubicBezTo>
                    <a:pt x="45878" y="355154"/>
                    <a:pt x="36779" y="342244"/>
                    <a:pt x="36779" y="327858"/>
                  </a:cubicBezTo>
                  <a:cubicBezTo>
                    <a:pt x="36779" y="299607"/>
                    <a:pt x="63922" y="266672"/>
                    <a:pt x="77722" y="245972"/>
                  </a:cubicBezTo>
                  <a:cubicBezTo>
                    <a:pt x="59525" y="232324"/>
                    <a:pt x="33303" y="225373"/>
                    <a:pt x="23131" y="205028"/>
                  </a:cubicBezTo>
                  <a:cubicBezTo>
                    <a:pt x="15059" y="188885"/>
                    <a:pt x="59477" y="130037"/>
                    <a:pt x="64074" y="123142"/>
                  </a:cubicBezTo>
                  <a:cubicBezTo>
                    <a:pt x="-14780" y="83714"/>
                    <a:pt x="6450" y="117076"/>
                    <a:pt x="36779" y="41255"/>
                  </a:cubicBezTo>
                  <a:cubicBezTo>
                    <a:pt x="38469" y="37031"/>
                    <a:pt x="25406" y="20784"/>
                    <a:pt x="36779" y="13960"/>
                  </a:cubicBez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45">
                <a:solidFill>
                  <a:prstClr val="white"/>
                </a:solidFill>
                <a:cs typeface="+mn-ea"/>
                <a:sym typeface="+mn-lt"/>
              </a:endParaRPr>
            </a:p>
          </p:txBody>
        </p:sp>
        <p:sp>
          <p:nvSpPr>
            <p:cNvPr id="25" name="文本框 24"/>
            <p:cNvSpPr txBox="1"/>
            <p:nvPr/>
          </p:nvSpPr>
          <p:spPr>
            <a:xfrm>
              <a:off x="722214" y="1246879"/>
              <a:ext cx="2698667" cy="808921"/>
            </a:xfrm>
            <a:prstGeom prst="rect">
              <a:avLst/>
            </a:prstGeom>
            <a:noFill/>
          </p:spPr>
          <p:txBody>
            <a:bodyPr wrap="square" rtlCol="0">
              <a:spAutoFit/>
            </a:bodyPr>
            <a:lstStyle/>
            <a:p>
              <a:pPr defTabSz="914400"/>
              <a:r>
                <a:rPr lang="en-US" altLang="zh-CN" sz="2095" b="1" dirty="0" smtClean="0">
                  <a:solidFill>
                    <a:prstClr val="white"/>
                  </a:solidFill>
                  <a:cs typeface="+mn-ea"/>
                  <a:sym typeface="+mn-lt"/>
                </a:rPr>
                <a:t>3.</a:t>
              </a:r>
              <a:r>
                <a:rPr lang="zh-CN" altLang="en-US" sz="2095" b="1" dirty="0" smtClean="0">
                  <a:solidFill>
                    <a:prstClr val="white"/>
                  </a:solidFill>
                  <a:cs typeface="+mn-ea"/>
                  <a:sym typeface="+mn-lt"/>
                </a:rPr>
                <a:t>土地资源开发与防治</a:t>
              </a:r>
              <a:endParaRPr lang="zh-CN" altLang="en-US" sz="2095" b="1" dirty="0">
                <a:solidFill>
                  <a:prstClr val="white"/>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矩形 30"/>
          <p:cNvSpPr>
            <a:spLocks noChangeArrowheads="1"/>
          </p:cNvSpPr>
          <p:nvPr/>
        </p:nvSpPr>
        <p:spPr bwMode="auto">
          <a:xfrm>
            <a:off x="288864" y="3712100"/>
            <a:ext cx="2020625" cy="166283"/>
          </a:xfrm>
          <a:prstGeom prst="rect">
            <a:avLst/>
          </a:prstGeom>
          <a:solidFill>
            <a:srgbClr val="ED7D31"/>
          </a:solid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defTabSz="914400">
              <a:lnSpc>
                <a:spcPct val="100000"/>
              </a:lnSpc>
              <a:spcBef>
                <a:spcPct val="0"/>
              </a:spcBef>
              <a:buFont typeface="Arial" panose="020B0604020202020204" pitchFamily="34" charset="0"/>
              <a:buNone/>
            </a:pPr>
            <a:endParaRPr lang="zh-CN" altLang="zh-CN" sz="1345" b="1">
              <a:solidFill>
                <a:srgbClr val="FFFFFF"/>
              </a:solidFill>
              <a:latin typeface="Arial" panose="020B0604020202020204" pitchFamily="34" charset="0"/>
            </a:endParaRPr>
          </a:p>
        </p:txBody>
      </p:sp>
      <p:sp>
        <p:nvSpPr>
          <p:cNvPr id="3082" name="文本框 41"/>
          <p:cNvSpPr txBox="1">
            <a:spLocks noChangeArrowheads="1"/>
          </p:cNvSpPr>
          <p:nvPr/>
        </p:nvSpPr>
        <p:spPr bwMode="auto">
          <a:xfrm>
            <a:off x="1724025" y="198755"/>
            <a:ext cx="3176905" cy="60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defTabSz="914400">
              <a:spcBef>
                <a:spcPct val="0"/>
              </a:spcBef>
              <a:buFont typeface="Arial" panose="020B0604020202020204" pitchFamily="34" charset="0"/>
              <a:buNone/>
              <a:defRPr/>
            </a:pPr>
            <a:r>
              <a:rPr lang="zh-CN" altLang="en-US" b="1" dirty="0">
                <a:solidFill>
                  <a:prstClr val="black">
                    <a:lumMod val="75000"/>
                    <a:lumOff val="25000"/>
                  </a:prstClr>
                </a:solidFill>
                <a:latin typeface="微软雅黑" panose="020B0503020204020204" charset="-122"/>
              </a:rPr>
              <a:t>土地退化表现</a:t>
            </a:r>
          </a:p>
        </p:txBody>
      </p:sp>
      <p:sp>
        <p:nvSpPr>
          <p:cNvPr id="3084" name="矩形 43"/>
          <p:cNvSpPr>
            <a:spLocks noChangeArrowheads="1"/>
          </p:cNvSpPr>
          <p:nvPr/>
        </p:nvSpPr>
        <p:spPr bwMode="auto">
          <a:xfrm>
            <a:off x="464498" y="3878384"/>
            <a:ext cx="1669359" cy="29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641" rIns="134641"/>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defTabSz="914400">
              <a:lnSpc>
                <a:spcPct val="120000"/>
              </a:lnSpc>
              <a:spcBef>
                <a:spcPts val="600"/>
              </a:spcBef>
              <a:buFont typeface="Arial" panose="020B0604020202020204" pitchFamily="34" charset="0"/>
              <a:buNone/>
              <a:defRPr/>
            </a:pPr>
            <a:r>
              <a:rPr lang="zh-CN" altLang="en-US" sz="2095" b="1" dirty="0" smtClean="0">
                <a:solidFill>
                  <a:prstClr val="black">
                    <a:lumMod val="75000"/>
                    <a:lumOff val="25000"/>
                  </a:prstClr>
                </a:solidFill>
                <a:latin typeface="微软雅黑" panose="020B0503020204020204" charset="-122"/>
                <a:ea typeface="微软雅黑" panose="020B0503020204020204" charset="-122"/>
              </a:rPr>
              <a:t>土壤侵蚀</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9786" r="34920"/>
          <a:stretch>
            <a:fillRect/>
          </a:stretch>
        </p:blipFill>
        <p:spPr>
          <a:xfrm>
            <a:off x="299072" y="1863175"/>
            <a:ext cx="2010418" cy="1859150"/>
          </a:xfrm>
          <a:prstGeom prst="rect">
            <a:avLst/>
          </a:prstGeom>
        </p:spPr>
      </p:pic>
      <p:sp>
        <p:nvSpPr>
          <p:cNvPr id="18" name="矩形 30"/>
          <p:cNvSpPr>
            <a:spLocks noChangeArrowheads="1"/>
          </p:cNvSpPr>
          <p:nvPr/>
        </p:nvSpPr>
        <p:spPr bwMode="auto">
          <a:xfrm>
            <a:off x="2443392" y="2995892"/>
            <a:ext cx="2020625" cy="166283"/>
          </a:xfrm>
          <a:prstGeom prst="rect">
            <a:avLst/>
          </a:prstGeom>
          <a:solidFill>
            <a:srgbClr val="ED7D31"/>
          </a:solid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defTabSz="914400">
              <a:lnSpc>
                <a:spcPct val="100000"/>
              </a:lnSpc>
              <a:spcBef>
                <a:spcPct val="0"/>
              </a:spcBef>
              <a:buFont typeface="Arial" panose="020B0604020202020204" pitchFamily="34" charset="0"/>
              <a:buNone/>
            </a:pPr>
            <a:endParaRPr lang="zh-CN" altLang="zh-CN" sz="1345" b="1">
              <a:solidFill>
                <a:srgbClr val="FFFFFF"/>
              </a:solidFill>
              <a:latin typeface="Arial" panose="020B0604020202020204" pitchFamily="34" charset="0"/>
            </a:endParaRPr>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r="26123"/>
          <a:stretch>
            <a:fillRect/>
          </a:stretch>
        </p:blipFill>
        <p:spPr>
          <a:xfrm>
            <a:off x="2443392" y="1164990"/>
            <a:ext cx="2019846" cy="1830902"/>
          </a:xfrm>
          <a:prstGeom prst="rect">
            <a:avLst/>
          </a:prstGeom>
        </p:spPr>
      </p:pic>
      <p:sp>
        <p:nvSpPr>
          <p:cNvPr id="20" name="矩形 43"/>
          <p:cNvSpPr>
            <a:spLocks noChangeArrowheads="1"/>
          </p:cNvSpPr>
          <p:nvPr/>
        </p:nvSpPr>
        <p:spPr bwMode="auto">
          <a:xfrm>
            <a:off x="2349418" y="3138755"/>
            <a:ext cx="2195480" cy="160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641" rIns="134641"/>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defTabSz="914400">
              <a:lnSpc>
                <a:spcPct val="120000"/>
              </a:lnSpc>
              <a:spcBef>
                <a:spcPts val="600"/>
              </a:spcBef>
              <a:buFont typeface="Arial" panose="020B0604020202020204" pitchFamily="34" charset="0"/>
              <a:buNone/>
              <a:defRPr/>
            </a:pPr>
            <a:r>
              <a:rPr lang="zh-CN" altLang="en-US" sz="2095" b="1" dirty="0" smtClean="0">
                <a:solidFill>
                  <a:prstClr val="black">
                    <a:lumMod val="75000"/>
                    <a:lumOff val="25000"/>
                  </a:prstClr>
                </a:solidFill>
                <a:latin typeface="微软雅黑" panose="020B0503020204020204" charset="-122"/>
                <a:ea typeface="微软雅黑" panose="020B0503020204020204" charset="-122"/>
              </a:rPr>
              <a:t>过度放牧导致草场退化和土地还荒漠化</a:t>
            </a:r>
          </a:p>
        </p:txBody>
      </p:sp>
      <p:sp>
        <p:nvSpPr>
          <p:cNvPr id="21" name="矩形 30"/>
          <p:cNvSpPr>
            <a:spLocks noChangeArrowheads="1"/>
          </p:cNvSpPr>
          <p:nvPr/>
        </p:nvSpPr>
        <p:spPr bwMode="auto">
          <a:xfrm>
            <a:off x="4583832" y="3712100"/>
            <a:ext cx="2020625" cy="166283"/>
          </a:xfrm>
          <a:prstGeom prst="rect">
            <a:avLst/>
          </a:prstGeom>
          <a:solidFill>
            <a:srgbClr val="ED7D31"/>
          </a:solid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defTabSz="914400">
              <a:lnSpc>
                <a:spcPct val="100000"/>
              </a:lnSpc>
              <a:spcBef>
                <a:spcPct val="0"/>
              </a:spcBef>
              <a:buFont typeface="Arial" panose="020B0604020202020204" pitchFamily="34" charset="0"/>
              <a:buNone/>
            </a:pPr>
            <a:endParaRPr lang="zh-CN" altLang="zh-CN" sz="1345" b="1">
              <a:solidFill>
                <a:srgbClr val="FFFFFF"/>
              </a:solidFill>
              <a:latin typeface="Arial" panose="020B0604020202020204" pitchFamily="34" charset="0"/>
            </a:endParaRPr>
          </a:p>
        </p:txBody>
      </p:sp>
      <p:sp>
        <p:nvSpPr>
          <p:cNvPr id="22" name="矩形 43"/>
          <p:cNvSpPr>
            <a:spLocks noChangeArrowheads="1"/>
          </p:cNvSpPr>
          <p:nvPr/>
        </p:nvSpPr>
        <p:spPr bwMode="auto">
          <a:xfrm>
            <a:off x="4463415" y="3878580"/>
            <a:ext cx="2420620" cy="1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641" rIns="134641"/>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defTabSz="914400">
              <a:lnSpc>
                <a:spcPct val="120000"/>
              </a:lnSpc>
              <a:spcBef>
                <a:spcPts val="600"/>
              </a:spcBef>
              <a:buFont typeface="Arial" panose="020B0604020202020204" pitchFamily="34" charset="0"/>
              <a:buNone/>
              <a:defRPr/>
            </a:pPr>
            <a:r>
              <a:rPr lang="zh-CN" altLang="en-US" sz="2095" b="1" dirty="0">
                <a:solidFill>
                  <a:prstClr val="black">
                    <a:lumMod val="75000"/>
                    <a:lumOff val="25000"/>
                  </a:prstClr>
                </a:solidFill>
                <a:latin typeface="微软雅黑" panose="020B0503020204020204" charset="-122"/>
                <a:ea typeface="微软雅黑" panose="020B0503020204020204" charset="-122"/>
              </a:rPr>
              <a:t>不合理灌溉引起</a:t>
            </a:r>
          </a:p>
          <a:p>
            <a:pPr defTabSz="914400">
              <a:lnSpc>
                <a:spcPct val="120000"/>
              </a:lnSpc>
              <a:spcBef>
                <a:spcPts val="600"/>
              </a:spcBef>
              <a:buFont typeface="Arial" panose="020B0604020202020204" pitchFamily="34" charset="0"/>
              <a:buNone/>
              <a:defRPr/>
            </a:pPr>
            <a:r>
              <a:rPr lang="zh-CN" altLang="en-US" sz="2095" b="1" dirty="0">
                <a:solidFill>
                  <a:prstClr val="black">
                    <a:lumMod val="75000"/>
                    <a:lumOff val="25000"/>
                  </a:prstClr>
                </a:solidFill>
                <a:latin typeface="微软雅黑" panose="020B0503020204020204" charset="-122"/>
                <a:ea typeface="微软雅黑" panose="020B0503020204020204" charset="-122"/>
              </a:rPr>
              <a:t>土壤盐渍化和涝灾</a:t>
            </a:r>
          </a:p>
        </p:txBody>
      </p:sp>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7301" t="11304" r="24291"/>
          <a:stretch>
            <a:fillRect/>
          </a:stretch>
        </p:blipFill>
        <p:spPr>
          <a:xfrm>
            <a:off x="4585741" y="1746103"/>
            <a:ext cx="2021051" cy="1966011"/>
          </a:xfrm>
          <a:prstGeom prst="rect">
            <a:avLst/>
          </a:prstGeom>
        </p:spPr>
      </p:pic>
      <p:sp>
        <p:nvSpPr>
          <p:cNvPr id="24" name="矩形 30"/>
          <p:cNvSpPr>
            <a:spLocks noChangeArrowheads="1"/>
          </p:cNvSpPr>
          <p:nvPr/>
        </p:nvSpPr>
        <p:spPr bwMode="auto">
          <a:xfrm>
            <a:off x="6748900" y="3001281"/>
            <a:ext cx="2020625" cy="166283"/>
          </a:xfrm>
          <a:prstGeom prst="rect">
            <a:avLst/>
          </a:prstGeom>
          <a:solidFill>
            <a:srgbClr val="ED7D31"/>
          </a:solid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defTabSz="914400">
              <a:lnSpc>
                <a:spcPct val="100000"/>
              </a:lnSpc>
              <a:spcBef>
                <a:spcPct val="0"/>
              </a:spcBef>
              <a:buFont typeface="Arial" panose="020B0604020202020204" pitchFamily="34" charset="0"/>
              <a:buNone/>
            </a:pPr>
            <a:endParaRPr lang="zh-CN" altLang="zh-CN" sz="1345" b="1">
              <a:solidFill>
                <a:srgbClr val="FFFFFF"/>
              </a:solidFill>
              <a:latin typeface="Arial" panose="020B0604020202020204" pitchFamily="34" charset="0"/>
            </a:endParaRPr>
          </a:p>
        </p:txBody>
      </p:sp>
      <p:sp>
        <p:nvSpPr>
          <p:cNvPr id="25" name="矩形 43"/>
          <p:cNvSpPr>
            <a:spLocks noChangeArrowheads="1"/>
          </p:cNvSpPr>
          <p:nvPr/>
        </p:nvSpPr>
        <p:spPr bwMode="auto">
          <a:xfrm>
            <a:off x="6708069" y="3144143"/>
            <a:ext cx="2141219" cy="116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641" rIns="134641"/>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defTabSz="914400">
              <a:lnSpc>
                <a:spcPct val="120000"/>
              </a:lnSpc>
              <a:spcBef>
                <a:spcPts val="600"/>
              </a:spcBef>
              <a:buFont typeface="Arial" panose="020B0604020202020204" pitchFamily="34" charset="0"/>
              <a:buNone/>
              <a:defRPr/>
            </a:pPr>
            <a:r>
              <a:rPr lang="zh-CN" altLang="en-US" sz="2095" b="1" dirty="0">
                <a:solidFill>
                  <a:prstClr val="black">
                    <a:lumMod val="75000"/>
                    <a:lumOff val="25000"/>
                  </a:prstClr>
                </a:solidFill>
                <a:latin typeface="微软雅黑" panose="020B0503020204020204" charset="-122"/>
                <a:ea typeface="微软雅黑" panose="020B0503020204020204" charset="-122"/>
              </a:rPr>
              <a:t>污染造成土地质量下降</a:t>
            </a:r>
          </a:p>
        </p:txBody>
      </p:sp>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l="33582" t="2069" b="1676"/>
          <a:stretch>
            <a:fillRect/>
          </a:stretch>
        </p:blipFill>
        <p:spPr>
          <a:xfrm rot="5400000">
            <a:off x="6826148" y="1067186"/>
            <a:ext cx="1857936" cy="20108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9955" y="972156"/>
            <a:ext cx="1706880"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defTabSz="914400"/>
            <a:r>
              <a:rPr lang="zh-CN" altLang="en-US" sz="2395" b="1" dirty="0">
                <a:solidFill>
                  <a:prstClr val="black">
                    <a:lumMod val="65000"/>
                    <a:lumOff val="35000"/>
                  </a:prstClr>
                </a:solidFill>
              </a:rPr>
              <a:t>生物措施：</a:t>
            </a:r>
          </a:p>
        </p:txBody>
      </p:sp>
      <p:sp>
        <p:nvSpPr>
          <p:cNvPr id="11" name="Rectangle 14"/>
          <p:cNvSpPr>
            <a:spLocks noChangeArrowheads="1"/>
          </p:cNvSpPr>
          <p:nvPr/>
        </p:nvSpPr>
        <p:spPr bwMode="auto">
          <a:xfrm>
            <a:off x="2326640" y="972185"/>
            <a:ext cx="5729605" cy="7372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2" algn="l" defTabSz="914400" eaLnBrk="1" fontAlgn="auto" latinLnBrk="0" hangingPunct="1">
              <a:spcBef>
                <a:spcPct val="0"/>
              </a:spcBef>
              <a:buFontTx/>
              <a:buNone/>
            </a:pPr>
            <a:r>
              <a:rPr lang="zh-CN" altLang="en-US" sz="2095" b="1" dirty="0" smtClean="0">
                <a:solidFill>
                  <a:prstClr val="black"/>
                </a:solidFill>
                <a:latin typeface="微软雅黑" panose="020B0503020204020204" charset="-122"/>
                <a:ea typeface="微软雅黑" panose="020B0503020204020204" charset="-122"/>
              </a:rPr>
              <a:t>因地制宜</a:t>
            </a:r>
            <a:r>
              <a:rPr lang="zh-CN" altLang="en-US" sz="2095" b="1" dirty="0">
                <a:solidFill>
                  <a:prstClr val="black"/>
                </a:solidFill>
                <a:latin typeface="微软雅黑" panose="020B0503020204020204" charset="-122"/>
                <a:ea typeface="微软雅黑" panose="020B0503020204020204" charset="-122"/>
              </a:rPr>
              <a:t>，退耕还林、退耕还草，恢复生态林，营造经济林，加强对植树种草的科学管理</a:t>
            </a:r>
          </a:p>
        </p:txBody>
      </p:sp>
      <p:sp>
        <p:nvSpPr>
          <p:cNvPr id="8" name="文本框 41"/>
          <p:cNvSpPr txBox="1">
            <a:spLocks noChangeArrowheads="1"/>
          </p:cNvSpPr>
          <p:nvPr/>
        </p:nvSpPr>
        <p:spPr bwMode="auto">
          <a:xfrm>
            <a:off x="1833245" y="121920"/>
            <a:ext cx="3681095" cy="60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defTabSz="914400">
              <a:spcBef>
                <a:spcPct val="0"/>
              </a:spcBef>
              <a:buFont typeface="Arial" panose="020B0604020202020204" pitchFamily="34" charset="0"/>
              <a:buNone/>
              <a:defRPr/>
            </a:pPr>
            <a:r>
              <a:rPr lang="zh-CN" altLang="en-US" b="1" dirty="0">
                <a:solidFill>
                  <a:prstClr val="black">
                    <a:lumMod val="75000"/>
                    <a:lumOff val="25000"/>
                  </a:prstClr>
                </a:solidFill>
                <a:latin typeface="微软雅黑" panose="020B0503020204020204" charset="-122"/>
              </a:rPr>
              <a:t>土地</a:t>
            </a:r>
            <a:r>
              <a:rPr lang="zh-CN" altLang="en-US" b="1" dirty="0" smtClean="0">
                <a:solidFill>
                  <a:prstClr val="black">
                    <a:lumMod val="75000"/>
                    <a:lumOff val="25000"/>
                  </a:prstClr>
                </a:solidFill>
                <a:latin typeface="微软雅黑" panose="020B0503020204020204" charset="-122"/>
              </a:rPr>
              <a:t>退化防治措施</a:t>
            </a:r>
          </a:p>
        </p:txBody>
      </p:sp>
      <p:sp>
        <p:nvSpPr>
          <p:cNvPr id="9" name="矩形 8"/>
          <p:cNvSpPr/>
          <p:nvPr/>
        </p:nvSpPr>
        <p:spPr>
          <a:xfrm>
            <a:off x="279955" y="2147094"/>
            <a:ext cx="1706880"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defTabSz="914400"/>
            <a:r>
              <a:rPr lang="zh-CN" altLang="en-US" sz="2395" b="1" dirty="0">
                <a:solidFill>
                  <a:prstClr val="black">
                    <a:lumMod val="65000"/>
                    <a:lumOff val="35000"/>
                  </a:prstClr>
                </a:solidFill>
              </a:rPr>
              <a:t>工程措施：</a:t>
            </a:r>
          </a:p>
        </p:txBody>
      </p:sp>
      <p:sp>
        <p:nvSpPr>
          <p:cNvPr id="10" name="Rectangle 14"/>
          <p:cNvSpPr>
            <a:spLocks noChangeArrowheads="1"/>
          </p:cNvSpPr>
          <p:nvPr/>
        </p:nvSpPr>
        <p:spPr bwMode="auto">
          <a:xfrm>
            <a:off x="2326640" y="2146935"/>
            <a:ext cx="5728970" cy="414020"/>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6">
              <a:shade val="50000"/>
            </a:schemeClr>
          </a:lnRef>
          <a:fillRef idx="1">
            <a:schemeClr val="accent6"/>
          </a:fillRef>
          <a:effectRef idx="0">
            <a:schemeClr val="accent6"/>
          </a:effectRef>
          <a:fontRef idx="minor">
            <a:schemeClr val="lt1"/>
          </a:fontRef>
        </p:style>
        <p:txBody>
          <a:bodyPr vertOverflow="overflow" horzOverflow="overflow" vert="horz" wrap="square" numCol="1" spcCol="0" rtlCol="0" fromWordArt="0" anchor="ctr" anchorCtr="0" forceAA="0" compatLnSpc="1">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2" algn="l" defTabSz="914400">
              <a:buFontTx/>
              <a:buNone/>
            </a:pPr>
            <a:r>
              <a:rPr lang="zh-CN" altLang="en-US" sz="2095" b="1" dirty="0" smtClean="0">
                <a:solidFill>
                  <a:prstClr val="black"/>
                </a:solidFill>
                <a:latin typeface="微软雅黑" panose="020B0503020204020204" charset="-122"/>
                <a:ea typeface="微软雅黑" panose="020B0503020204020204" charset="-122"/>
                <a:sym typeface="+mn-ea"/>
              </a:rPr>
              <a:t>修建水库、灌渠等；修梯田等</a:t>
            </a:r>
          </a:p>
        </p:txBody>
      </p:sp>
      <p:sp>
        <p:nvSpPr>
          <p:cNvPr id="12" name="矩形 11"/>
          <p:cNvSpPr/>
          <p:nvPr/>
        </p:nvSpPr>
        <p:spPr>
          <a:xfrm>
            <a:off x="279955" y="3384259"/>
            <a:ext cx="1706880"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defTabSz="914400"/>
            <a:r>
              <a:rPr lang="zh-CN" altLang="en-US" sz="2395" b="1" dirty="0">
                <a:solidFill>
                  <a:prstClr val="black">
                    <a:lumMod val="65000"/>
                    <a:lumOff val="35000"/>
                  </a:prstClr>
                </a:solidFill>
              </a:rPr>
              <a:t>农牧业措施</a:t>
            </a:r>
          </a:p>
        </p:txBody>
      </p:sp>
      <p:sp>
        <p:nvSpPr>
          <p:cNvPr id="14" name="Rectangle 14"/>
          <p:cNvSpPr>
            <a:spLocks noChangeArrowheads="1"/>
          </p:cNvSpPr>
          <p:nvPr/>
        </p:nvSpPr>
        <p:spPr bwMode="auto">
          <a:xfrm>
            <a:off x="2326640" y="3384550"/>
            <a:ext cx="6216650" cy="1060450"/>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6">
              <a:shade val="50000"/>
            </a:schemeClr>
          </a:lnRef>
          <a:fillRef idx="1">
            <a:schemeClr val="accent6"/>
          </a:fillRef>
          <a:effectRef idx="0">
            <a:schemeClr val="accent6"/>
          </a:effectRef>
          <a:fontRef idx="minor">
            <a:schemeClr val="lt1"/>
          </a:fontRef>
        </p:style>
        <p:txBody>
          <a:bodyPr vertOverflow="overflow" horzOverflow="overflow" vert="horz" wrap="square" numCol="1" spcCol="0" rtlCol="0" fromWordArt="0" anchor="ctr" anchorCtr="0" forceAA="0" compatLnSpc="1">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2" algn="l" defTabSz="914400">
              <a:buFontTx/>
              <a:buNone/>
            </a:pPr>
            <a:r>
              <a:rPr lang="zh-CN" altLang="en-US" sz="2095" b="1" dirty="0" smtClean="0">
                <a:solidFill>
                  <a:prstClr val="black"/>
                </a:solidFill>
                <a:latin typeface="微软雅黑" panose="020B0503020204020204" charset="-122"/>
                <a:ea typeface="微软雅黑" panose="020B0503020204020204" charset="-122"/>
                <a:sym typeface="+mn-ea"/>
              </a:rPr>
              <a:t>在突出农田基本建设的基础上，采用各种保护耕地、提高肥力的措施；发展舍饲养畜、把牧草栽培纳入农田耕作范围</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0" grpId="0" bldLvl="0" animBg="1"/>
      <p:bldP spid="1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080" y="1905"/>
            <a:ext cx="9162415" cy="5136515"/>
          </a:xfrm>
          <a:prstGeom prst="rect">
            <a:avLst/>
          </a:prstGeom>
        </p:spPr>
      </p:pic>
      <p:sp>
        <p:nvSpPr>
          <p:cNvPr id="6" name="文本框 5"/>
          <p:cNvSpPr txBox="1"/>
          <p:nvPr/>
        </p:nvSpPr>
        <p:spPr>
          <a:xfrm>
            <a:off x="-10795" y="-5715"/>
            <a:ext cx="1961515" cy="52197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800"/>
              <a:t>针叶林风光</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905" y="-5080"/>
            <a:ext cx="9146540" cy="5140960"/>
          </a:xfrm>
          <a:prstGeom prst="rect">
            <a:avLst/>
          </a:prstGeom>
        </p:spPr>
      </p:pic>
      <p:sp>
        <p:nvSpPr>
          <p:cNvPr id="2" name="矩形 1"/>
          <p:cNvSpPr/>
          <p:nvPr/>
        </p:nvSpPr>
        <p:spPr>
          <a:xfrm>
            <a:off x="-27794" y="3213472"/>
            <a:ext cx="9129395" cy="1622425"/>
          </a:xfrm>
          <a:prstGeom prst="rect">
            <a:avLst/>
          </a:prstGeom>
          <a:solidFill>
            <a:schemeClr val="accent4">
              <a:lumMod val="20000"/>
              <a:lumOff val="80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795" dirty="0">
              <a:solidFill>
                <a:prstClr val="white"/>
              </a:solidFill>
            </a:endParaRPr>
          </a:p>
        </p:txBody>
      </p:sp>
      <p:sp>
        <p:nvSpPr>
          <p:cNvPr id="4" name="矩形 3"/>
          <p:cNvSpPr/>
          <p:nvPr/>
        </p:nvSpPr>
        <p:spPr bwMode="auto">
          <a:xfrm>
            <a:off x="1979712" y="3573512"/>
            <a:ext cx="5425440" cy="620395"/>
          </a:xfrm>
          <a:prstGeom prst="rect">
            <a:avLst/>
          </a:prstGeom>
        </p:spPr>
        <p:txBody>
          <a:bodyPr wrap="none">
            <a:spAutoFit/>
            <a:scene3d>
              <a:camera prst="orthographicFront"/>
              <a:lightRig rig="threePt" dir="t"/>
            </a:scene3d>
          </a:bodyPr>
          <a:lstStyle/>
          <a:p>
            <a:pPr algn="l" defTabSz="914400">
              <a:defRPr/>
            </a:pPr>
            <a:r>
              <a:rPr lang="zh-CN" altLang="en-US" sz="344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charset="-122"/>
              </a:rPr>
              <a:t>我国的生态危机及防治措施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805305" y="208280"/>
            <a:ext cx="5793740" cy="521970"/>
          </a:xfrm>
          <a:prstGeom prst="rect">
            <a:avLst/>
          </a:prstGeom>
          <a:noFill/>
          <a:ln w="9525">
            <a:noFill/>
          </a:ln>
        </p:spPr>
        <p:txBody>
          <a:bodyPr wrap="square">
            <a:spAutoFit/>
          </a:bodyPr>
          <a:lstStyle/>
          <a:p>
            <a:pPr marL="0" indent="0" algn="l"/>
            <a:r>
              <a:rPr lang="zh-CN" sz="2800" b="1">
                <a:ea typeface="黑体" panose="02010609060101010101" charset="-122"/>
              </a:rPr>
              <a:t>我国主要的生态环境问题及其防治</a:t>
            </a:r>
            <a:endParaRPr lang="zh-CN" altLang="en-US" sz="2800" b="1">
              <a:ea typeface="黑体" panose="02010609060101010101" charset="-122"/>
            </a:endParaRPr>
          </a:p>
        </p:txBody>
      </p:sp>
      <p:pic>
        <p:nvPicPr>
          <p:cNvPr id="2" name="图片 -2147482535" descr="IMG_256"/>
          <p:cNvPicPr>
            <a:picLocks noChangeAspect="1"/>
          </p:cNvPicPr>
          <p:nvPr/>
        </p:nvPicPr>
        <p:blipFill>
          <a:blip r:embed="rId2"/>
          <a:srcRect l="5498" b="-65"/>
          <a:stretch>
            <a:fillRect/>
          </a:stretch>
        </p:blipFill>
        <p:spPr>
          <a:xfrm>
            <a:off x="204470" y="816610"/>
            <a:ext cx="4737100" cy="3921125"/>
          </a:xfrm>
          <a:prstGeom prst="rect">
            <a:avLst/>
          </a:prstGeom>
          <a:noFill/>
          <a:ln w="9525">
            <a:noFill/>
          </a:ln>
        </p:spPr>
      </p:pic>
      <p:graphicFrame>
        <p:nvGraphicFramePr>
          <p:cNvPr id="3" name="表格 2"/>
          <p:cNvGraphicFramePr/>
          <p:nvPr/>
        </p:nvGraphicFramePr>
        <p:xfrm>
          <a:off x="5061585" y="921385"/>
          <a:ext cx="3986530" cy="3841115"/>
        </p:xfrm>
        <a:graphic>
          <a:graphicData uri="http://schemas.openxmlformats.org/drawingml/2006/table">
            <a:tbl>
              <a:tblPr firstRow="1" bandRow="1">
                <a:tableStyleId>{5940675A-B579-460E-94D1-54222C63F5DA}</a:tableStyleId>
              </a:tblPr>
              <a:tblGrid>
                <a:gridCol w="1423670"/>
                <a:gridCol w="2562860"/>
              </a:tblGrid>
              <a:tr h="43180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生态问题</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主要分布区</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r>
              <a:tr h="47053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森林破坏</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东北、西南、华南</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r h="62484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草原退化</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内蒙古、青海、宁夏、新疆</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r h="62484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湿地萎缩</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三江低地、湖滨、</a:t>
                      </a:r>
                    </a:p>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海滨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r h="60071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生物多样性锐减</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林区、草原、近海海域</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r h="44704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土壤侵蚀(水土流失)</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黄土高原、东南丘陵</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r h="46990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土地荒漠化</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西北、华北半干旱区</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080" y="-2540"/>
            <a:ext cx="9157970" cy="5121275"/>
          </a:xfrm>
          <a:prstGeom prst="rect">
            <a:avLst/>
          </a:prstGeom>
        </p:spPr>
      </p:pic>
      <p:sp>
        <p:nvSpPr>
          <p:cNvPr id="11" name="文本框 10"/>
          <p:cNvSpPr txBox="1"/>
          <p:nvPr/>
        </p:nvSpPr>
        <p:spPr>
          <a:xfrm>
            <a:off x="100036" y="161357"/>
            <a:ext cx="3227485" cy="506730"/>
          </a:xfrm>
          <a:prstGeom prst="rect">
            <a:avLst/>
          </a:prstGeom>
          <a:solidFill>
            <a:srgbClr val="70AD47"/>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主要分布区：</a:t>
            </a:r>
          </a:p>
        </p:txBody>
      </p:sp>
      <p:sp>
        <p:nvSpPr>
          <p:cNvPr id="12" name="文本框 11"/>
          <p:cNvSpPr txBox="1"/>
          <p:nvPr/>
        </p:nvSpPr>
        <p:spPr>
          <a:xfrm>
            <a:off x="323034" y="777195"/>
            <a:ext cx="3737405" cy="414020"/>
          </a:xfrm>
          <a:prstGeom prst="rect">
            <a:avLst/>
          </a:prstGeom>
          <a:solidFill>
            <a:srgbClr val="70AD47"/>
          </a:solidFill>
        </p:spPr>
        <p:txBody>
          <a:bodyPr wrap="square" rtlCol="0">
            <a:spAutoFit/>
          </a:bodyPr>
          <a:lstStyle/>
          <a:p>
            <a:pPr defTabSz="914400"/>
            <a:r>
              <a:rPr lang="zh-CN" altLang="en-US" sz="2095" b="1" dirty="0">
                <a:solidFill>
                  <a:prstClr val="white"/>
                </a:solidFill>
              </a:rPr>
              <a:t>东北、西南、华南林区</a:t>
            </a:r>
          </a:p>
        </p:txBody>
      </p:sp>
      <p:sp>
        <p:nvSpPr>
          <p:cNvPr id="13" name="文本框 12"/>
          <p:cNvSpPr txBox="1"/>
          <p:nvPr/>
        </p:nvSpPr>
        <p:spPr>
          <a:xfrm>
            <a:off x="100036" y="1437717"/>
            <a:ext cx="3227485" cy="506730"/>
          </a:xfrm>
          <a:prstGeom prst="rect">
            <a:avLst/>
          </a:prstGeom>
          <a:solidFill>
            <a:srgbClr val="70AD47"/>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自然原因：</a:t>
            </a:r>
          </a:p>
        </p:txBody>
      </p:sp>
      <p:sp>
        <p:nvSpPr>
          <p:cNvPr id="14" name="文本框 13"/>
          <p:cNvSpPr txBox="1"/>
          <p:nvPr/>
        </p:nvSpPr>
        <p:spPr>
          <a:xfrm>
            <a:off x="323034" y="2030695"/>
            <a:ext cx="3737405" cy="414020"/>
          </a:xfrm>
          <a:prstGeom prst="rect">
            <a:avLst/>
          </a:prstGeom>
          <a:solidFill>
            <a:srgbClr val="70AD47"/>
          </a:solidFill>
        </p:spPr>
        <p:txBody>
          <a:bodyPr wrap="square" rtlCol="0">
            <a:spAutoFit/>
          </a:bodyPr>
          <a:lstStyle/>
          <a:p>
            <a:pPr defTabSz="914400"/>
            <a:r>
              <a:rPr lang="zh-CN" altLang="en-US" sz="2095" b="1" dirty="0" smtClean="0">
                <a:solidFill>
                  <a:prstClr val="white"/>
                </a:solidFill>
              </a:rPr>
              <a:t>森林火灾等</a:t>
            </a:r>
          </a:p>
        </p:txBody>
      </p:sp>
      <p:sp>
        <p:nvSpPr>
          <p:cNvPr id="15" name="文本框 14"/>
          <p:cNvSpPr txBox="1"/>
          <p:nvPr/>
        </p:nvSpPr>
        <p:spPr>
          <a:xfrm>
            <a:off x="100036" y="2563582"/>
            <a:ext cx="3227485" cy="506730"/>
          </a:xfrm>
          <a:prstGeom prst="rect">
            <a:avLst/>
          </a:prstGeom>
          <a:solidFill>
            <a:srgbClr val="70AD47"/>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人为原因：</a:t>
            </a:r>
          </a:p>
        </p:txBody>
      </p:sp>
      <p:sp>
        <p:nvSpPr>
          <p:cNvPr id="16" name="文本框 15"/>
          <p:cNvSpPr txBox="1"/>
          <p:nvPr/>
        </p:nvSpPr>
        <p:spPr>
          <a:xfrm>
            <a:off x="323034" y="3070199"/>
            <a:ext cx="5165177" cy="414020"/>
          </a:xfrm>
          <a:prstGeom prst="rect">
            <a:avLst/>
          </a:prstGeom>
          <a:solidFill>
            <a:srgbClr val="70AD47"/>
          </a:solidFill>
        </p:spPr>
        <p:txBody>
          <a:bodyPr wrap="square" rtlCol="0">
            <a:spAutoFit/>
          </a:bodyPr>
          <a:lstStyle/>
          <a:p>
            <a:pPr defTabSz="914400"/>
            <a:r>
              <a:rPr lang="zh-CN" altLang="en-US" sz="2095" b="1" dirty="0">
                <a:solidFill>
                  <a:prstClr val="white"/>
                </a:solidFill>
              </a:rPr>
              <a:t>过度砍伐，超出了森林抚育更新的能力</a:t>
            </a:r>
          </a:p>
        </p:txBody>
      </p:sp>
      <p:sp>
        <p:nvSpPr>
          <p:cNvPr id="17" name="文本框 16"/>
          <p:cNvSpPr txBox="1"/>
          <p:nvPr/>
        </p:nvSpPr>
        <p:spPr>
          <a:xfrm>
            <a:off x="100036" y="3629757"/>
            <a:ext cx="3227485" cy="506730"/>
          </a:xfrm>
          <a:prstGeom prst="rect">
            <a:avLst/>
          </a:prstGeom>
          <a:solidFill>
            <a:srgbClr val="70AD47"/>
          </a:solidFill>
        </p:spPr>
        <p:txBody>
          <a:bodyPr wrap="square" rtlCol="0">
            <a:spAutoFit/>
          </a:bodyPr>
          <a:lstStyle/>
          <a:p>
            <a:pPr marL="457200" indent="-457200" defTabSz="914400">
              <a:buFont typeface="Wingdings" panose="05000000000000000000" pitchFamily="2" charset="2"/>
              <a:buChar char="l"/>
            </a:pPr>
            <a:r>
              <a:rPr lang="zh-CN" altLang="en-US" sz="2695" b="1" dirty="0">
                <a:solidFill>
                  <a:prstClr val="white"/>
                </a:solidFill>
              </a:rPr>
              <a:t>防治措施：</a:t>
            </a:r>
          </a:p>
        </p:txBody>
      </p:sp>
      <p:sp>
        <p:nvSpPr>
          <p:cNvPr id="18" name="文本框 17"/>
          <p:cNvSpPr txBox="1"/>
          <p:nvPr/>
        </p:nvSpPr>
        <p:spPr>
          <a:xfrm>
            <a:off x="323034" y="4136378"/>
            <a:ext cx="5472310" cy="737235"/>
          </a:xfrm>
          <a:prstGeom prst="rect">
            <a:avLst/>
          </a:prstGeom>
          <a:solidFill>
            <a:srgbClr val="70AD47"/>
          </a:solidFill>
        </p:spPr>
        <p:txBody>
          <a:bodyPr wrap="square" rtlCol="0">
            <a:spAutoFit/>
          </a:bodyPr>
          <a:lstStyle/>
          <a:p>
            <a:pPr defTabSz="914400"/>
            <a:r>
              <a:rPr lang="zh-CN" altLang="en-US" sz="2095" b="1" dirty="0">
                <a:solidFill>
                  <a:prstClr val="white"/>
                </a:solidFill>
              </a:rPr>
              <a:t>封山育林、计划砍伐、采育结合、退耕还林、改变林区经济结构</a:t>
            </a:r>
          </a:p>
        </p:txBody>
      </p:sp>
      <p:sp>
        <p:nvSpPr>
          <p:cNvPr id="3" name="直角三角形 2"/>
          <p:cNvSpPr/>
          <p:nvPr/>
        </p:nvSpPr>
        <p:spPr>
          <a:xfrm flipH="1" flipV="1">
            <a:off x="7570558" y="-2539"/>
            <a:ext cx="1582650" cy="1583223"/>
          </a:xfrm>
          <a:prstGeom prst="rtTriangle">
            <a:avLst/>
          </a:prstGeom>
          <a:solidFill>
            <a:srgbClr val="E7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4" name="文本框 3"/>
          <p:cNvSpPr txBox="1"/>
          <p:nvPr/>
        </p:nvSpPr>
        <p:spPr>
          <a:xfrm rot="2704572">
            <a:off x="7905082" y="363109"/>
            <a:ext cx="1405529" cy="460375"/>
          </a:xfrm>
          <a:prstGeom prst="rect">
            <a:avLst/>
          </a:prstGeom>
          <a:noFill/>
        </p:spPr>
        <p:txBody>
          <a:bodyPr wrap="square" rtlCol="0">
            <a:spAutoFit/>
          </a:bodyPr>
          <a:lstStyle/>
          <a:p>
            <a:pPr defTabSz="914400"/>
            <a:r>
              <a:rPr lang="zh-CN" altLang="en-US" sz="2400" b="1" dirty="0" smtClean="0">
                <a:solidFill>
                  <a:prstClr val="white"/>
                </a:solidFill>
              </a:rPr>
              <a:t>森林破坏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35" y="-1270"/>
            <a:ext cx="9147810" cy="5139690"/>
          </a:xfrm>
          <a:prstGeom prst="rect">
            <a:avLst/>
          </a:prstGeom>
        </p:spPr>
      </p:pic>
      <p:sp>
        <p:nvSpPr>
          <p:cNvPr id="11" name="文本框 10"/>
          <p:cNvSpPr txBox="1"/>
          <p:nvPr/>
        </p:nvSpPr>
        <p:spPr>
          <a:xfrm>
            <a:off x="290536" y="247082"/>
            <a:ext cx="3227485" cy="50673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457200" indent="-457200" defTabSz="914400">
              <a:buFont typeface="Wingdings" panose="05000000000000000000" pitchFamily="2" charset="2"/>
              <a:buChar char="l"/>
            </a:pPr>
            <a:r>
              <a:rPr lang="zh-CN" altLang="en-US" sz="2695" b="1" dirty="0" smtClean="0">
                <a:solidFill>
                  <a:schemeClr val="bg1"/>
                </a:solidFill>
              </a:rPr>
              <a:t>主要分布区：</a:t>
            </a:r>
          </a:p>
        </p:txBody>
      </p:sp>
      <p:sp>
        <p:nvSpPr>
          <p:cNvPr id="12" name="文本框 11"/>
          <p:cNvSpPr txBox="1"/>
          <p:nvPr/>
        </p:nvSpPr>
        <p:spPr>
          <a:xfrm>
            <a:off x="573224" y="847045"/>
            <a:ext cx="3737405" cy="41402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914400"/>
            <a:r>
              <a:rPr lang="zh-CN" altLang="en-US" sz="2095" b="1" dirty="0">
                <a:solidFill>
                  <a:schemeClr val="bg1"/>
                </a:solidFill>
              </a:rPr>
              <a:t>内蒙古、青海、宁夏、新疆</a:t>
            </a:r>
          </a:p>
        </p:txBody>
      </p:sp>
      <p:sp>
        <p:nvSpPr>
          <p:cNvPr id="13" name="文本框 12"/>
          <p:cNvSpPr txBox="1"/>
          <p:nvPr/>
        </p:nvSpPr>
        <p:spPr>
          <a:xfrm>
            <a:off x="290536" y="1408507"/>
            <a:ext cx="3227485" cy="50673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457200" indent="-457200" defTabSz="914400">
              <a:buFont typeface="Wingdings" panose="05000000000000000000" pitchFamily="2" charset="2"/>
              <a:buChar char="l"/>
            </a:pPr>
            <a:r>
              <a:rPr lang="zh-CN" altLang="en-US" sz="2695" b="1" dirty="0" smtClean="0">
                <a:solidFill>
                  <a:schemeClr val="bg1"/>
                </a:solidFill>
              </a:rPr>
              <a:t>自然原因：</a:t>
            </a:r>
          </a:p>
        </p:txBody>
      </p:sp>
      <p:sp>
        <p:nvSpPr>
          <p:cNvPr id="14" name="文本框 13"/>
          <p:cNvSpPr txBox="1"/>
          <p:nvPr/>
        </p:nvSpPr>
        <p:spPr>
          <a:xfrm>
            <a:off x="573405" y="2032000"/>
            <a:ext cx="4177030" cy="41402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914400"/>
            <a:r>
              <a:rPr lang="zh-CN" altLang="en-US" sz="2095" b="1" dirty="0">
                <a:solidFill>
                  <a:schemeClr val="bg1"/>
                </a:solidFill>
              </a:rPr>
              <a:t>气候干旱、降水减少；鼠虫害等</a:t>
            </a:r>
          </a:p>
        </p:txBody>
      </p:sp>
      <p:sp>
        <p:nvSpPr>
          <p:cNvPr id="15" name="文本框 14"/>
          <p:cNvSpPr txBox="1"/>
          <p:nvPr/>
        </p:nvSpPr>
        <p:spPr>
          <a:xfrm>
            <a:off x="290536" y="2562312"/>
            <a:ext cx="3227485" cy="50673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457200" indent="-457200" defTabSz="914400">
              <a:buFont typeface="Wingdings" panose="05000000000000000000" pitchFamily="2" charset="2"/>
              <a:buChar char="l"/>
            </a:pPr>
            <a:r>
              <a:rPr lang="zh-CN" altLang="en-US" sz="2695" b="1" dirty="0" smtClean="0">
                <a:solidFill>
                  <a:schemeClr val="bg1"/>
                </a:solidFill>
              </a:rPr>
              <a:t>人为原因：</a:t>
            </a:r>
          </a:p>
        </p:txBody>
      </p:sp>
      <p:sp>
        <p:nvSpPr>
          <p:cNvPr id="16" name="文本框 15"/>
          <p:cNvSpPr txBox="1"/>
          <p:nvPr/>
        </p:nvSpPr>
        <p:spPr>
          <a:xfrm>
            <a:off x="573405" y="3143885"/>
            <a:ext cx="5534660" cy="41402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914400"/>
            <a:r>
              <a:rPr lang="zh-CN" altLang="en-US" sz="2095" b="1" dirty="0">
                <a:solidFill>
                  <a:schemeClr val="bg1"/>
                </a:solidFill>
              </a:rPr>
              <a:t>不合理的矿产开发；过度放牧导致牧场超载等</a:t>
            </a:r>
          </a:p>
        </p:txBody>
      </p:sp>
      <p:sp>
        <p:nvSpPr>
          <p:cNvPr id="17" name="文本框 16"/>
          <p:cNvSpPr txBox="1"/>
          <p:nvPr/>
        </p:nvSpPr>
        <p:spPr>
          <a:xfrm>
            <a:off x="290536" y="3683732"/>
            <a:ext cx="3227485" cy="50673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457200" indent="-457200" defTabSz="914400">
              <a:buFont typeface="Wingdings" panose="05000000000000000000" pitchFamily="2" charset="2"/>
              <a:buChar char="l"/>
            </a:pPr>
            <a:r>
              <a:rPr lang="zh-CN" altLang="en-US" sz="2695" b="1" dirty="0">
                <a:solidFill>
                  <a:schemeClr val="bg1"/>
                </a:solidFill>
              </a:rPr>
              <a:t>防治措施：</a:t>
            </a:r>
          </a:p>
        </p:txBody>
      </p:sp>
      <p:sp>
        <p:nvSpPr>
          <p:cNvPr id="18" name="文本框 17"/>
          <p:cNvSpPr txBox="1"/>
          <p:nvPr/>
        </p:nvSpPr>
        <p:spPr>
          <a:xfrm>
            <a:off x="573405" y="4316730"/>
            <a:ext cx="8451215" cy="737235"/>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914400"/>
            <a:r>
              <a:rPr lang="zh-CN" altLang="en-US" sz="2095" b="1" dirty="0">
                <a:solidFill>
                  <a:schemeClr val="bg1"/>
                </a:solidFill>
              </a:rPr>
              <a:t>实行禁牧、轮牧制度；采用舍饲养殖；加强牧场管理；建设“草库伦”；加强生态环境监测等。</a:t>
            </a:r>
          </a:p>
        </p:txBody>
      </p:sp>
      <p:sp>
        <p:nvSpPr>
          <p:cNvPr id="3" name="直角三角形 2"/>
          <p:cNvSpPr/>
          <p:nvPr/>
        </p:nvSpPr>
        <p:spPr>
          <a:xfrm flipH="1" flipV="1">
            <a:off x="7566113" y="-1269"/>
            <a:ext cx="1582650" cy="1583223"/>
          </a:xfrm>
          <a:prstGeom prst="rtTriangle">
            <a:avLst/>
          </a:prstGeom>
          <a:solidFill>
            <a:srgbClr val="E7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4" name="文本框 3"/>
          <p:cNvSpPr txBox="1"/>
          <p:nvPr/>
        </p:nvSpPr>
        <p:spPr>
          <a:xfrm rot="2704572">
            <a:off x="7900637" y="364379"/>
            <a:ext cx="1405529" cy="460375"/>
          </a:xfrm>
          <a:prstGeom prst="rect">
            <a:avLst/>
          </a:prstGeom>
          <a:noFill/>
        </p:spPr>
        <p:txBody>
          <a:bodyPr wrap="square" rtlCol="0">
            <a:spAutoFit/>
          </a:bodyPr>
          <a:lstStyle/>
          <a:p>
            <a:pPr defTabSz="914400"/>
            <a:r>
              <a:rPr lang="zh-CN" altLang="en-US" sz="2400" b="1" dirty="0" smtClean="0">
                <a:solidFill>
                  <a:prstClr val="white"/>
                </a:solidFill>
              </a:rPr>
              <a:t>草原退化</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r="-395" b="6792"/>
          <a:stretch>
            <a:fillRect/>
          </a:stretch>
        </p:blipFill>
        <p:spPr>
          <a:xfrm>
            <a:off x="-2540" y="5080"/>
            <a:ext cx="9194800" cy="5117465"/>
          </a:xfrm>
          <a:prstGeom prst="rect">
            <a:avLst/>
          </a:prstGeom>
        </p:spPr>
      </p:pic>
      <p:sp>
        <p:nvSpPr>
          <p:cNvPr id="11" name="文本框 10"/>
          <p:cNvSpPr txBox="1"/>
          <p:nvPr/>
        </p:nvSpPr>
        <p:spPr>
          <a:xfrm>
            <a:off x="373721" y="396603"/>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主要分布区：</a:t>
            </a:r>
          </a:p>
        </p:txBody>
      </p:sp>
      <p:sp>
        <p:nvSpPr>
          <p:cNvPr id="12" name="文本框 11"/>
          <p:cNvSpPr txBox="1"/>
          <p:nvPr/>
        </p:nvSpPr>
        <p:spPr>
          <a:xfrm>
            <a:off x="751659" y="845436"/>
            <a:ext cx="3737405" cy="414020"/>
          </a:xfrm>
          <a:prstGeom prst="rect">
            <a:avLst/>
          </a:prstGeom>
          <a:solidFill>
            <a:schemeClr val="accent6"/>
          </a:solidFill>
        </p:spPr>
        <p:txBody>
          <a:bodyPr wrap="square" rtlCol="0">
            <a:spAutoFit/>
          </a:bodyPr>
          <a:lstStyle/>
          <a:p>
            <a:pPr defTabSz="914400"/>
            <a:r>
              <a:rPr lang="zh-CN" altLang="en-US" sz="2095" b="1" dirty="0">
                <a:solidFill>
                  <a:prstClr val="white"/>
                </a:solidFill>
              </a:rPr>
              <a:t>三江低地、湖滨海滨</a:t>
            </a:r>
          </a:p>
        </p:txBody>
      </p:sp>
      <p:sp>
        <p:nvSpPr>
          <p:cNvPr id="13" name="文本框 12"/>
          <p:cNvSpPr txBox="1"/>
          <p:nvPr/>
        </p:nvSpPr>
        <p:spPr>
          <a:xfrm>
            <a:off x="373721" y="1394198"/>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自然原因：</a:t>
            </a:r>
          </a:p>
        </p:txBody>
      </p:sp>
      <p:sp>
        <p:nvSpPr>
          <p:cNvPr id="14" name="文本框 13"/>
          <p:cNvSpPr txBox="1"/>
          <p:nvPr/>
        </p:nvSpPr>
        <p:spPr>
          <a:xfrm>
            <a:off x="751659" y="1843032"/>
            <a:ext cx="3737405" cy="414020"/>
          </a:xfrm>
          <a:prstGeom prst="rect">
            <a:avLst/>
          </a:prstGeom>
          <a:solidFill>
            <a:schemeClr val="accent6"/>
          </a:solidFill>
        </p:spPr>
        <p:txBody>
          <a:bodyPr wrap="square" rtlCol="0">
            <a:spAutoFit/>
          </a:bodyPr>
          <a:lstStyle/>
          <a:p>
            <a:pPr defTabSz="914400"/>
            <a:r>
              <a:rPr lang="zh-CN" altLang="en-US" sz="2095" b="1" dirty="0">
                <a:solidFill>
                  <a:prstClr val="white"/>
                </a:solidFill>
              </a:rPr>
              <a:t>沉积物充满湖沼</a:t>
            </a:r>
          </a:p>
        </p:txBody>
      </p:sp>
      <p:sp>
        <p:nvSpPr>
          <p:cNvPr id="15" name="文本框 14"/>
          <p:cNvSpPr txBox="1"/>
          <p:nvPr/>
        </p:nvSpPr>
        <p:spPr>
          <a:xfrm>
            <a:off x="373721" y="2391793"/>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人为原因：</a:t>
            </a:r>
          </a:p>
        </p:txBody>
      </p:sp>
      <p:sp>
        <p:nvSpPr>
          <p:cNvPr id="16" name="文本框 15"/>
          <p:cNvSpPr txBox="1"/>
          <p:nvPr/>
        </p:nvSpPr>
        <p:spPr>
          <a:xfrm>
            <a:off x="751840" y="2840355"/>
            <a:ext cx="7983855" cy="414020"/>
          </a:xfrm>
          <a:prstGeom prst="rect">
            <a:avLst/>
          </a:prstGeom>
          <a:solidFill>
            <a:schemeClr val="accent6"/>
          </a:solidFill>
        </p:spPr>
        <p:txBody>
          <a:bodyPr wrap="square" rtlCol="0">
            <a:spAutoFit/>
          </a:bodyPr>
          <a:lstStyle/>
          <a:p>
            <a:pPr defTabSz="914400"/>
            <a:r>
              <a:rPr lang="zh-CN" altLang="en-US" sz="2095" b="1" dirty="0">
                <a:solidFill>
                  <a:prstClr val="white"/>
                </a:solidFill>
              </a:rPr>
              <a:t>土壤侵蚀、环境污染、围湖造田、引水灌溉、河流改道</a:t>
            </a:r>
          </a:p>
        </p:txBody>
      </p:sp>
      <p:sp>
        <p:nvSpPr>
          <p:cNvPr id="17" name="文本框 16"/>
          <p:cNvSpPr txBox="1"/>
          <p:nvPr/>
        </p:nvSpPr>
        <p:spPr>
          <a:xfrm>
            <a:off x="373721" y="3593428"/>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a:solidFill>
                  <a:prstClr val="white"/>
                </a:solidFill>
              </a:rPr>
              <a:t>防治措施：</a:t>
            </a:r>
          </a:p>
        </p:txBody>
      </p:sp>
      <p:sp>
        <p:nvSpPr>
          <p:cNvPr id="18" name="文本框 17"/>
          <p:cNvSpPr txBox="1"/>
          <p:nvPr/>
        </p:nvSpPr>
        <p:spPr>
          <a:xfrm>
            <a:off x="751659" y="4042264"/>
            <a:ext cx="5580035" cy="414020"/>
          </a:xfrm>
          <a:prstGeom prst="rect">
            <a:avLst/>
          </a:prstGeom>
          <a:solidFill>
            <a:schemeClr val="accent6"/>
          </a:solidFill>
        </p:spPr>
        <p:txBody>
          <a:bodyPr wrap="square" rtlCol="0">
            <a:spAutoFit/>
          </a:bodyPr>
          <a:lstStyle/>
          <a:p>
            <a:pPr defTabSz="914400"/>
            <a:r>
              <a:rPr lang="zh-CN" altLang="en-US" sz="2095" b="1" dirty="0">
                <a:solidFill>
                  <a:prstClr val="white"/>
                </a:solidFill>
              </a:rPr>
              <a:t>建立湿地自然保护区、停止围垦、退田还湖</a:t>
            </a:r>
          </a:p>
        </p:txBody>
      </p:sp>
      <p:sp>
        <p:nvSpPr>
          <p:cNvPr id="3" name="直角三角形 2"/>
          <p:cNvSpPr/>
          <p:nvPr/>
        </p:nvSpPr>
        <p:spPr>
          <a:xfrm flipH="1" flipV="1">
            <a:off x="7566113" y="-1269"/>
            <a:ext cx="1582650" cy="1583223"/>
          </a:xfrm>
          <a:prstGeom prst="rtTriangle">
            <a:avLst/>
          </a:prstGeom>
          <a:solidFill>
            <a:srgbClr val="E7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4" name="文本框 3"/>
          <p:cNvSpPr txBox="1"/>
          <p:nvPr/>
        </p:nvSpPr>
        <p:spPr>
          <a:xfrm rot="2704572">
            <a:off x="7900637" y="364379"/>
            <a:ext cx="1405529" cy="460375"/>
          </a:xfrm>
          <a:prstGeom prst="rect">
            <a:avLst/>
          </a:prstGeom>
          <a:noFill/>
        </p:spPr>
        <p:txBody>
          <a:bodyPr wrap="square" rtlCol="0">
            <a:spAutoFit/>
          </a:bodyPr>
          <a:lstStyle/>
          <a:p>
            <a:pPr defTabSz="914400"/>
            <a:r>
              <a:rPr lang="zh-CN" altLang="en-US" sz="2400" b="1" dirty="0" smtClean="0">
                <a:solidFill>
                  <a:srgbClr val="FFFFFF"/>
                </a:solidFill>
                <a:latin typeface="微软雅黑" panose="020B0503020204020204" charset="-122"/>
                <a:cs typeface="Arial" panose="020B0604020202020204" pitchFamily="34" charset="0"/>
                <a:sym typeface="+mn-ea"/>
              </a:rPr>
              <a:t>湿地萎缩</a:t>
            </a:r>
            <a:endParaRPr lang="zh-CN" altLang="en-US" sz="2400" b="1" dirty="0" smtClean="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rcRect l="296" t="17105"/>
          <a:stretch>
            <a:fillRect/>
          </a:stretch>
        </p:blipFill>
        <p:spPr>
          <a:xfrm>
            <a:off x="-11430" y="-3810"/>
            <a:ext cx="9147810" cy="5141595"/>
          </a:xfrm>
          <a:prstGeom prst="rect">
            <a:avLst/>
          </a:prstGeom>
        </p:spPr>
      </p:pic>
      <p:sp>
        <p:nvSpPr>
          <p:cNvPr id="11" name="文本框 10"/>
          <p:cNvSpPr txBox="1"/>
          <p:nvPr/>
        </p:nvSpPr>
        <p:spPr>
          <a:xfrm>
            <a:off x="230211" y="181338"/>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主要分布区：</a:t>
            </a:r>
          </a:p>
        </p:txBody>
      </p:sp>
      <p:sp>
        <p:nvSpPr>
          <p:cNvPr id="12" name="文本框 11"/>
          <p:cNvSpPr txBox="1"/>
          <p:nvPr/>
        </p:nvSpPr>
        <p:spPr>
          <a:xfrm>
            <a:off x="608149" y="630171"/>
            <a:ext cx="3737405" cy="414020"/>
          </a:xfrm>
          <a:prstGeom prst="rect">
            <a:avLst/>
          </a:prstGeom>
          <a:solidFill>
            <a:schemeClr val="accent6"/>
          </a:solidFill>
        </p:spPr>
        <p:txBody>
          <a:bodyPr wrap="square" rtlCol="0">
            <a:spAutoFit/>
          </a:bodyPr>
          <a:lstStyle/>
          <a:p>
            <a:pPr defTabSz="914400"/>
            <a:r>
              <a:rPr lang="zh-CN" altLang="en-US" sz="2095" b="1" dirty="0">
                <a:solidFill>
                  <a:prstClr val="white"/>
                </a:solidFill>
              </a:rPr>
              <a:t>林区、草原、近海海域</a:t>
            </a:r>
          </a:p>
        </p:txBody>
      </p:sp>
      <p:sp>
        <p:nvSpPr>
          <p:cNvPr id="13" name="文本框 12"/>
          <p:cNvSpPr txBox="1"/>
          <p:nvPr/>
        </p:nvSpPr>
        <p:spPr>
          <a:xfrm>
            <a:off x="230211" y="1178933"/>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自然原因：</a:t>
            </a:r>
          </a:p>
        </p:txBody>
      </p:sp>
      <p:sp>
        <p:nvSpPr>
          <p:cNvPr id="14" name="文本框 13"/>
          <p:cNvSpPr txBox="1"/>
          <p:nvPr/>
        </p:nvSpPr>
        <p:spPr>
          <a:xfrm>
            <a:off x="608149" y="1627767"/>
            <a:ext cx="3737405" cy="414020"/>
          </a:xfrm>
          <a:prstGeom prst="rect">
            <a:avLst/>
          </a:prstGeom>
          <a:solidFill>
            <a:schemeClr val="accent6"/>
          </a:solidFill>
        </p:spPr>
        <p:txBody>
          <a:bodyPr wrap="square" rtlCol="0">
            <a:spAutoFit/>
          </a:bodyPr>
          <a:lstStyle/>
          <a:p>
            <a:pPr defTabSz="914400"/>
            <a:r>
              <a:rPr lang="zh-CN" altLang="en-US" sz="2095" b="1" dirty="0">
                <a:solidFill>
                  <a:prstClr val="white"/>
                </a:solidFill>
              </a:rPr>
              <a:t>物种都有一定的寿命</a:t>
            </a:r>
          </a:p>
        </p:txBody>
      </p:sp>
      <p:sp>
        <p:nvSpPr>
          <p:cNvPr id="15" name="文本框 14"/>
          <p:cNvSpPr txBox="1"/>
          <p:nvPr/>
        </p:nvSpPr>
        <p:spPr>
          <a:xfrm>
            <a:off x="230211" y="2176528"/>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人为原因：</a:t>
            </a:r>
          </a:p>
        </p:txBody>
      </p:sp>
      <p:sp>
        <p:nvSpPr>
          <p:cNvPr id="16" name="文本框 15"/>
          <p:cNvSpPr txBox="1"/>
          <p:nvPr/>
        </p:nvSpPr>
        <p:spPr>
          <a:xfrm>
            <a:off x="608382" y="2625563"/>
            <a:ext cx="5578237" cy="414020"/>
          </a:xfrm>
          <a:prstGeom prst="rect">
            <a:avLst/>
          </a:prstGeom>
          <a:solidFill>
            <a:schemeClr val="accent6"/>
          </a:solidFill>
        </p:spPr>
        <p:txBody>
          <a:bodyPr wrap="square" rtlCol="0">
            <a:spAutoFit/>
          </a:bodyPr>
          <a:lstStyle/>
          <a:p>
            <a:pPr defTabSz="914400"/>
            <a:r>
              <a:rPr lang="zh-CN" altLang="en-US" sz="2095" b="1" dirty="0">
                <a:solidFill>
                  <a:prstClr val="white"/>
                </a:solidFill>
              </a:rPr>
              <a:t>人类的狩猎采集、环境污染和生态系统的破坏</a:t>
            </a:r>
          </a:p>
        </p:txBody>
      </p:sp>
      <p:sp>
        <p:nvSpPr>
          <p:cNvPr id="17" name="文本框 16"/>
          <p:cNvSpPr txBox="1"/>
          <p:nvPr/>
        </p:nvSpPr>
        <p:spPr>
          <a:xfrm>
            <a:off x="230211" y="3378163"/>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a:solidFill>
                  <a:prstClr val="white"/>
                </a:solidFill>
              </a:rPr>
              <a:t>防治措施：</a:t>
            </a:r>
          </a:p>
        </p:txBody>
      </p:sp>
      <p:sp>
        <p:nvSpPr>
          <p:cNvPr id="18" name="文本框 17"/>
          <p:cNvSpPr txBox="1"/>
          <p:nvPr/>
        </p:nvSpPr>
        <p:spPr>
          <a:xfrm>
            <a:off x="608149" y="3826999"/>
            <a:ext cx="5165177" cy="737235"/>
          </a:xfrm>
          <a:prstGeom prst="rect">
            <a:avLst/>
          </a:prstGeom>
          <a:solidFill>
            <a:schemeClr val="accent6"/>
          </a:solidFill>
        </p:spPr>
        <p:txBody>
          <a:bodyPr wrap="square" rtlCol="0">
            <a:spAutoFit/>
          </a:bodyPr>
          <a:lstStyle/>
          <a:p>
            <a:pPr defTabSz="914400"/>
            <a:r>
              <a:rPr lang="zh-CN" altLang="en-US" sz="2095" b="1" dirty="0">
                <a:solidFill>
                  <a:prstClr val="white"/>
                </a:solidFill>
              </a:rPr>
              <a:t>扩大自然保护区，建立生态走廊、采育结合、合理放牧、实行禁渔期制度</a:t>
            </a:r>
          </a:p>
        </p:txBody>
      </p:sp>
      <p:sp>
        <p:nvSpPr>
          <p:cNvPr id="4" name="直角三角形 3"/>
          <p:cNvSpPr/>
          <p:nvPr/>
        </p:nvSpPr>
        <p:spPr>
          <a:xfrm flipH="1" flipV="1">
            <a:off x="7566113" y="-1269"/>
            <a:ext cx="1582650" cy="1583223"/>
          </a:xfrm>
          <a:prstGeom prst="rtTriangle">
            <a:avLst/>
          </a:prstGeom>
          <a:solidFill>
            <a:srgbClr val="E7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5" name="文本框 4"/>
          <p:cNvSpPr txBox="1"/>
          <p:nvPr/>
        </p:nvSpPr>
        <p:spPr>
          <a:xfrm rot="2704572">
            <a:off x="7888572" y="173879"/>
            <a:ext cx="1405529" cy="706755"/>
          </a:xfrm>
          <a:prstGeom prst="rect">
            <a:avLst/>
          </a:prstGeom>
          <a:noFill/>
        </p:spPr>
        <p:txBody>
          <a:bodyPr wrap="square" rtlCol="0">
            <a:spAutoFit/>
          </a:bodyPr>
          <a:lstStyle/>
          <a:p>
            <a:pPr algn="ctr" defTabSz="914400"/>
            <a:r>
              <a:rPr lang="zh-CN" altLang="en-US" sz="2000" b="1" dirty="0" smtClean="0">
                <a:solidFill>
                  <a:prstClr val="white"/>
                </a:solidFill>
              </a:rPr>
              <a:t>生物多样性锐减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905" y="-1270"/>
            <a:ext cx="9146540" cy="5119370"/>
          </a:xfrm>
          <a:prstGeom prst="rect">
            <a:avLst/>
          </a:prstGeom>
        </p:spPr>
      </p:pic>
      <p:sp>
        <p:nvSpPr>
          <p:cNvPr id="11" name="文本框 10"/>
          <p:cNvSpPr txBox="1"/>
          <p:nvPr/>
        </p:nvSpPr>
        <p:spPr>
          <a:xfrm>
            <a:off x="445476" y="540113"/>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主要分布区：</a:t>
            </a:r>
          </a:p>
        </p:txBody>
      </p:sp>
      <p:sp>
        <p:nvSpPr>
          <p:cNvPr id="12" name="文本框 11"/>
          <p:cNvSpPr txBox="1"/>
          <p:nvPr/>
        </p:nvSpPr>
        <p:spPr>
          <a:xfrm>
            <a:off x="823414" y="988946"/>
            <a:ext cx="3737405" cy="414020"/>
          </a:xfrm>
          <a:prstGeom prst="rect">
            <a:avLst/>
          </a:prstGeom>
          <a:solidFill>
            <a:schemeClr val="accent6"/>
          </a:solidFill>
        </p:spPr>
        <p:txBody>
          <a:bodyPr wrap="square" rtlCol="0">
            <a:spAutoFit/>
          </a:bodyPr>
          <a:lstStyle/>
          <a:p>
            <a:pPr defTabSz="914400"/>
            <a:r>
              <a:rPr lang="zh-CN" altLang="en-US" sz="2095" b="1" dirty="0">
                <a:solidFill>
                  <a:prstClr val="white"/>
                </a:solidFill>
              </a:rPr>
              <a:t>黄土高原、东南丘陵</a:t>
            </a:r>
          </a:p>
        </p:txBody>
      </p:sp>
      <p:sp>
        <p:nvSpPr>
          <p:cNvPr id="13" name="文本框 12"/>
          <p:cNvSpPr txBox="1"/>
          <p:nvPr/>
        </p:nvSpPr>
        <p:spPr>
          <a:xfrm>
            <a:off x="445476" y="1537708"/>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自然原因：</a:t>
            </a:r>
          </a:p>
        </p:txBody>
      </p:sp>
      <p:sp>
        <p:nvSpPr>
          <p:cNvPr id="14" name="文本框 13"/>
          <p:cNvSpPr txBox="1"/>
          <p:nvPr/>
        </p:nvSpPr>
        <p:spPr>
          <a:xfrm>
            <a:off x="823414" y="1986542"/>
            <a:ext cx="3737405" cy="414020"/>
          </a:xfrm>
          <a:prstGeom prst="rect">
            <a:avLst/>
          </a:prstGeom>
          <a:solidFill>
            <a:schemeClr val="accent6"/>
          </a:solidFill>
        </p:spPr>
        <p:txBody>
          <a:bodyPr wrap="square" rtlCol="0">
            <a:spAutoFit/>
          </a:bodyPr>
          <a:lstStyle/>
          <a:p>
            <a:pPr defTabSz="914400"/>
            <a:r>
              <a:rPr lang="zh-CN" altLang="en-US" sz="2095" b="1" dirty="0">
                <a:solidFill>
                  <a:prstClr val="white"/>
                </a:solidFill>
              </a:rPr>
              <a:t>降水季节变化大且多暴雨</a:t>
            </a:r>
          </a:p>
        </p:txBody>
      </p:sp>
      <p:sp>
        <p:nvSpPr>
          <p:cNvPr id="15" name="文本框 14"/>
          <p:cNvSpPr txBox="1"/>
          <p:nvPr/>
        </p:nvSpPr>
        <p:spPr>
          <a:xfrm>
            <a:off x="445476" y="2535303"/>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人为原因：</a:t>
            </a:r>
          </a:p>
        </p:txBody>
      </p:sp>
      <p:sp>
        <p:nvSpPr>
          <p:cNvPr id="16" name="文本框 15"/>
          <p:cNvSpPr txBox="1"/>
          <p:nvPr/>
        </p:nvSpPr>
        <p:spPr>
          <a:xfrm>
            <a:off x="823414" y="2984137"/>
            <a:ext cx="5165177" cy="414020"/>
          </a:xfrm>
          <a:prstGeom prst="rect">
            <a:avLst/>
          </a:prstGeom>
          <a:solidFill>
            <a:schemeClr val="accent6"/>
          </a:solidFill>
        </p:spPr>
        <p:txBody>
          <a:bodyPr wrap="square" rtlCol="0">
            <a:spAutoFit/>
          </a:bodyPr>
          <a:lstStyle/>
          <a:p>
            <a:pPr defTabSz="914400"/>
            <a:r>
              <a:rPr lang="zh-CN" altLang="en-US" sz="2095" b="1" dirty="0">
                <a:solidFill>
                  <a:prstClr val="white"/>
                </a:solidFill>
              </a:rPr>
              <a:t>人口稠密，过垦严重</a:t>
            </a:r>
          </a:p>
        </p:txBody>
      </p:sp>
      <p:sp>
        <p:nvSpPr>
          <p:cNvPr id="17" name="文本框 16"/>
          <p:cNvSpPr txBox="1"/>
          <p:nvPr/>
        </p:nvSpPr>
        <p:spPr>
          <a:xfrm>
            <a:off x="445476" y="3568905"/>
            <a:ext cx="3227485" cy="506730"/>
          </a:xfrm>
          <a:prstGeom prst="rect">
            <a:avLst/>
          </a:prstGeom>
          <a:solidFill>
            <a:schemeClr val="accent6"/>
          </a:solidFill>
        </p:spPr>
        <p:txBody>
          <a:bodyPr wrap="square" rtlCol="0">
            <a:spAutoFit/>
          </a:bodyPr>
          <a:lstStyle/>
          <a:p>
            <a:pPr marL="457200" indent="-457200" defTabSz="914400">
              <a:buFont typeface="Wingdings" panose="05000000000000000000" pitchFamily="2" charset="2"/>
              <a:buChar char="l"/>
            </a:pPr>
            <a:r>
              <a:rPr lang="zh-CN" altLang="en-US" sz="2695" b="1" dirty="0">
                <a:solidFill>
                  <a:prstClr val="white"/>
                </a:solidFill>
              </a:rPr>
              <a:t>防治措施：</a:t>
            </a:r>
          </a:p>
        </p:txBody>
      </p:sp>
      <p:sp>
        <p:nvSpPr>
          <p:cNvPr id="18" name="文本框 17"/>
          <p:cNvSpPr txBox="1"/>
          <p:nvPr/>
        </p:nvSpPr>
        <p:spPr>
          <a:xfrm>
            <a:off x="823414" y="3994888"/>
            <a:ext cx="5165177" cy="414020"/>
          </a:xfrm>
          <a:prstGeom prst="rect">
            <a:avLst/>
          </a:prstGeom>
          <a:solidFill>
            <a:schemeClr val="accent6"/>
          </a:solidFill>
        </p:spPr>
        <p:txBody>
          <a:bodyPr wrap="square" rtlCol="0">
            <a:spAutoFit/>
          </a:bodyPr>
          <a:lstStyle/>
          <a:p>
            <a:pPr defTabSz="914400"/>
            <a:r>
              <a:rPr lang="zh-CN" altLang="en-US" sz="2095" b="1" dirty="0">
                <a:solidFill>
                  <a:prstClr val="white"/>
                </a:solidFill>
              </a:rPr>
              <a:t>退田还林、植树种草、改坡为梯</a:t>
            </a:r>
          </a:p>
        </p:txBody>
      </p:sp>
      <p:sp>
        <p:nvSpPr>
          <p:cNvPr id="2" name="直角三角形 1"/>
          <p:cNvSpPr/>
          <p:nvPr/>
        </p:nvSpPr>
        <p:spPr>
          <a:xfrm flipH="1" flipV="1">
            <a:off x="7566113" y="-1269"/>
            <a:ext cx="1582650" cy="1583223"/>
          </a:xfrm>
          <a:prstGeom prst="rtTriangle">
            <a:avLst/>
          </a:prstGeom>
          <a:solidFill>
            <a:srgbClr val="E7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5" name="文本框 4"/>
          <p:cNvSpPr txBox="1"/>
          <p:nvPr/>
        </p:nvSpPr>
        <p:spPr>
          <a:xfrm rot="2704572">
            <a:off x="7900637" y="364379"/>
            <a:ext cx="1405529" cy="460375"/>
          </a:xfrm>
          <a:prstGeom prst="rect">
            <a:avLst/>
          </a:prstGeom>
          <a:noFill/>
        </p:spPr>
        <p:txBody>
          <a:bodyPr wrap="square" rtlCol="0">
            <a:spAutoFit/>
          </a:bodyPr>
          <a:lstStyle/>
          <a:p>
            <a:pPr defTabSz="914400"/>
            <a:r>
              <a:rPr lang="zh-CN" altLang="en-US" sz="2400" b="1" kern="100" dirty="0">
                <a:solidFill>
                  <a:prstClr val="white"/>
                </a:solidFill>
                <a:latin typeface="微软雅黑" panose="020B0503020204020204" charset="-122"/>
                <a:cs typeface="Times New Roman" panose="02020603050405020304" pitchFamily="18" charset="0"/>
                <a:sym typeface="+mn-ea"/>
              </a:rPr>
              <a:t>土壤侵蚀</a:t>
            </a:r>
            <a:endParaRPr lang="zh-CN" altLang="en-US" sz="2400" b="1" dirty="0" smtClean="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2225" y="-1270"/>
            <a:ext cx="9170670" cy="5141595"/>
          </a:xfrm>
          <a:prstGeom prst="rect">
            <a:avLst/>
          </a:prstGeom>
        </p:spPr>
      </p:pic>
      <p:sp>
        <p:nvSpPr>
          <p:cNvPr id="11" name="文本框 10"/>
          <p:cNvSpPr txBox="1"/>
          <p:nvPr/>
        </p:nvSpPr>
        <p:spPr>
          <a:xfrm>
            <a:off x="445476" y="340723"/>
            <a:ext cx="3227485" cy="506730"/>
          </a:xfrm>
          <a:prstGeom prst="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主要分布区：</a:t>
            </a:r>
          </a:p>
        </p:txBody>
      </p:sp>
      <p:sp>
        <p:nvSpPr>
          <p:cNvPr id="12" name="文本框 11"/>
          <p:cNvSpPr txBox="1"/>
          <p:nvPr/>
        </p:nvSpPr>
        <p:spPr>
          <a:xfrm>
            <a:off x="823595" y="929005"/>
            <a:ext cx="2833370" cy="414020"/>
          </a:xfrm>
          <a:prstGeom prst="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914400"/>
            <a:r>
              <a:rPr lang="zh-CN" altLang="en-US" sz="2095" b="1" dirty="0">
                <a:solidFill>
                  <a:prstClr val="white"/>
                </a:solidFill>
              </a:rPr>
              <a:t>西北、华北半干旱区</a:t>
            </a:r>
          </a:p>
        </p:txBody>
      </p:sp>
      <p:sp>
        <p:nvSpPr>
          <p:cNvPr id="13" name="文本框 12"/>
          <p:cNvSpPr txBox="1"/>
          <p:nvPr/>
        </p:nvSpPr>
        <p:spPr>
          <a:xfrm>
            <a:off x="445476" y="1479288"/>
            <a:ext cx="3227485" cy="506730"/>
          </a:xfrm>
          <a:prstGeom prst="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自然原因：</a:t>
            </a:r>
          </a:p>
        </p:txBody>
      </p:sp>
      <p:sp>
        <p:nvSpPr>
          <p:cNvPr id="14" name="文本框 13"/>
          <p:cNvSpPr txBox="1"/>
          <p:nvPr/>
        </p:nvSpPr>
        <p:spPr>
          <a:xfrm>
            <a:off x="823595" y="2052955"/>
            <a:ext cx="2832735" cy="414020"/>
          </a:xfrm>
          <a:prstGeom prst="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914400"/>
            <a:r>
              <a:rPr lang="zh-CN" altLang="en-US" sz="2095" b="1" dirty="0">
                <a:solidFill>
                  <a:prstClr val="white"/>
                </a:solidFill>
              </a:rPr>
              <a:t>降水少、气候干旱</a:t>
            </a:r>
          </a:p>
        </p:txBody>
      </p:sp>
      <p:sp>
        <p:nvSpPr>
          <p:cNvPr id="15" name="文本框 14"/>
          <p:cNvSpPr txBox="1"/>
          <p:nvPr/>
        </p:nvSpPr>
        <p:spPr>
          <a:xfrm>
            <a:off x="445476" y="2535303"/>
            <a:ext cx="3227485" cy="506730"/>
          </a:xfrm>
          <a:prstGeom prst="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marL="457200" indent="-457200" defTabSz="914400">
              <a:buFont typeface="Wingdings" panose="05000000000000000000" pitchFamily="2" charset="2"/>
              <a:buChar char="l"/>
            </a:pPr>
            <a:r>
              <a:rPr lang="zh-CN" altLang="en-US" sz="2695" b="1" dirty="0" smtClean="0">
                <a:solidFill>
                  <a:prstClr val="white"/>
                </a:solidFill>
              </a:rPr>
              <a:t>人为原因：</a:t>
            </a:r>
          </a:p>
        </p:txBody>
      </p:sp>
      <p:sp>
        <p:nvSpPr>
          <p:cNvPr id="16" name="文本框 15"/>
          <p:cNvSpPr txBox="1"/>
          <p:nvPr/>
        </p:nvSpPr>
        <p:spPr>
          <a:xfrm>
            <a:off x="823595" y="3158490"/>
            <a:ext cx="2832735" cy="414020"/>
          </a:xfrm>
          <a:prstGeom prst="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914400"/>
            <a:r>
              <a:rPr lang="zh-CN" altLang="en-US" sz="2095" b="1" dirty="0">
                <a:solidFill>
                  <a:prstClr val="white"/>
                </a:solidFill>
              </a:rPr>
              <a:t>过牧</a:t>
            </a:r>
            <a:r>
              <a:rPr lang="zh-CN" altLang="en-US" sz="2095" b="1" dirty="0" smtClean="0">
                <a:solidFill>
                  <a:prstClr val="white"/>
                </a:solidFill>
              </a:rPr>
              <a:t>严重、过度</a:t>
            </a:r>
            <a:r>
              <a:rPr lang="zh-CN" altLang="en-US" sz="2095" b="1" dirty="0">
                <a:solidFill>
                  <a:prstClr val="white"/>
                </a:solidFill>
              </a:rPr>
              <a:t>樵采</a:t>
            </a:r>
          </a:p>
        </p:txBody>
      </p:sp>
      <p:sp>
        <p:nvSpPr>
          <p:cNvPr id="17" name="文本框 16"/>
          <p:cNvSpPr txBox="1"/>
          <p:nvPr/>
        </p:nvSpPr>
        <p:spPr>
          <a:xfrm>
            <a:off x="445476" y="3688285"/>
            <a:ext cx="3227485" cy="506730"/>
          </a:xfrm>
          <a:prstGeom prst="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marL="457200" indent="-457200" defTabSz="914400">
              <a:buFont typeface="Wingdings" panose="05000000000000000000" pitchFamily="2" charset="2"/>
              <a:buChar char="l"/>
            </a:pPr>
            <a:r>
              <a:rPr lang="zh-CN" altLang="en-US" sz="2695" b="1" dirty="0">
                <a:solidFill>
                  <a:prstClr val="white"/>
                </a:solidFill>
              </a:rPr>
              <a:t>防治措施：</a:t>
            </a:r>
          </a:p>
        </p:txBody>
      </p:sp>
      <p:sp>
        <p:nvSpPr>
          <p:cNvPr id="18" name="文本框 17"/>
          <p:cNvSpPr txBox="1"/>
          <p:nvPr/>
        </p:nvSpPr>
        <p:spPr>
          <a:xfrm>
            <a:off x="823595" y="4280535"/>
            <a:ext cx="6199505" cy="414020"/>
          </a:xfrm>
          <a:prstGeom prst="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914400"/>
            <a:r>
              <a:rPr lang="zh-CN" altLang="en-US" sz="2095" b="1" dirty="0">
                <a:solidFill>
                  <a:prstClr val="white"/>
                </a:solidFill>
              </a:rPr>
              <a:t>解决当地群众生活用能问题，严禁砍伐；合理放牧</a:t>
            </a:r>
          </a:p>
        </p:txBody>
      </p:sp>
      <p:sp>
        <p:nvSpPr>
          <p:cNvPr id="3" name="直角三角形 2"/>
          <p:cNvSpPr/>
          <p:nvPr/>
        </p:nvSpPr>
        <p:spPr>
          <a:xfrm flipH="1" flipV="1">
            <a:off x="7566113" y="-1269"/>
            <a:ext cx="1582650" cy="1583223"/>
          </a:xfrm>
          <a:prstGeom prst="rtTriangle">
            <a:avLst/>
          </a:prstGeom>
          <a:solidFill>
            <a:srgbClr val="E7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4" name="文本框 3"/>
          <p:cNvSpPr txBox="1"/>
          <p:nvPr/>
        </p:nvSpPr>
        <p:spPr>
          <a:xfrm rot="2704572">
            <a:off x="7900637" y="364379"/>
            <a:ext cx="1405529" cy="460375"/>
          </a:xfrm>
          <a:prstGeom prst="rect">
            <a:avLst/>
          </a:prstGeom>
          <a:noFill/>
        </p:spPr>
        <p:txBody>
          <a:bodyPr wrap="square" rtlCol="0">
            <a:spAutoFit/>
          </a:bodyPr>
          <a:lstStyle/>
          <a:p>
            <a:pPr algn="ctr" defTabSz="914400"/>
            <a:r>
              <a:rPr lang="zh-CN" altLang="en-US" sz="2400" b="1" kern="100" dirty="0">
                <a:solidFill>
                  <a:prstClr val="white"/>
                </a:solidFill>
                <a:latin typeface="微软雅黑" panose="020B0503020204020204" charset="-122"/>
                <a:cs typeface="Times New Roman" panose="02020603050405020304" pitchFamily="18" charset="0"/>
                <a:sym typeface="+mn-ea"/>
              </a:rPr>
              <a:t>荒漠化</a:t>
            </a:r>
            <a:endParaRPr lang="zh-CN" altLang="en-US" sz="2400" b="1" dirty="0" smtClean="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04470" y="774065"/>
            <a:ext cx="8734425" cy="4225925"/>
          </a:xfrm>
          <a:prstGeom prst="rect">
            <a:avLst/>
          </a:prstGeom>
          <a:noFill/>
          <a:ln w="9525">
            <a:noFill/>
          </a:ln>
        </p:spPr>
        <p:txBody>
          <a:bodyPr wrap="square">
            <a:spAutoFit/>
          </a:bodyPr>
          <a:lstStyle/>
          <a:p>
            <a:pPr marL="0" indent="0" algn="l">
              <a:lnSpc>
                <a:spcPct val="120000"/>
              </a:lnSpc>
              <a:spcBef>
                <a:spcPts val="0"/>
              </a:spcBef>
              <a:spcAft>
                <a:spcPts val="0"/>
              </a:spcAft>
            </a:pPr>
            <a:r>
              <a:rPr lang="zh-CN" sz="2800" b="0">
                <a:ea typeface="宋体" panose="02010600030101010101" pitchFamily="2" charset="-122"/>
              </a:rPr>
              <a:t>保护生物多样性的措施主要有</a:t>
            </a:r>
            <a:r>
              <a:rPr lang="zh-CN" sz="2800" b="1" u="sng">
                <a:solidFill>
                  <a:srgbClr val="FF0000"/>
                </a:solidFill>
                <a:ea typeface="宋体" panose="02010600030101010101" pitchFamily="2" charset="-122"/>
              </a:rPr>
              <a:t>就地保护</a:t>
            </a:r>
            <a:r>
              <a:rPr lang="zh-CN" sz="2800" b="0">
                <a:ea typeface="宋体" panose="02010600030101010101" pitchFamily="2" charset="-122"/>
              </a:rPr>
              <a:t>和</a:t>
            </a:r>
            <a:r>
              <a:rPr lang="zh-CN" sz="2800" b="1" u="sng">
                <a:solidFill>
                  <a:srgbClr val="FF0000"/>
                </a:solidFill>
                <a:ea typeface="宋体" panose="02010600030101010101" pitchFamily="2" charset="-122"/>
              </a:rPr>
              <a:t>迁地保护</a:t>
            </a:r>
            <a:r>
              <a:rPr lang="zh-CN" sz="2800" b="0">
                <a:ea typeface="宋体" panose="02010600030101010101" pitchFamily="2" charset="-122"/>
              </a:rPr>
              <a:t>两大措施，具体如下：</a:t>
            </a:r>
            <a:endParaRPr lang="en-US" sz="2800" b="0">
              <a:latin typeface="宋体" panose="02010600030101010101" pitchFamily="2" charset="-122"/>
            </a:endParaRPr>
          </a:p>
          <a:p>
            <a:pPr marL="0" indent="0" algn="l">
              <a:lnSpc>
                <a:spcPct val="120000"/>
              </a:lnSpc>
              <a:spcBef>
                <a:spcPts val="0"/>
              </a:spcBef>
              <a:spcAft>
                <a:spcPts val="0"/>
              </a:spcAft>
            </a:pPr>
            <a:r>
              <a:rPr lang="en-US" sz="2800" b="0">
                <a:latin typeface="宋体" panose="02010600030101010101" pitchFamily="2" charset="-122"/>
              </a:rPr>
              <a:t>(1) </a:t>
            </a:r>
            <a:r>
              <a:rPr lang="zh-CN" sz="2800" b="0">
                <a:ea typeface="宋体" panose="02010600030101010101" pitchFamily="2" charset="-122"/>
              </a:rPr>
              <a:t>建立自然保护区，保护生态系统；</a:t>
            </a:r>
            <a:endParaRPr lang="en-US" sz="2800" b="0">
              <a:latin typeface="宋体" panose="02010600030101010101" pitchFamily="2" charset="-122"/>
            </a:endParaRPr>
          </a:p>
          <a:p>
            <a:pPr marL="0" indent="0" algn="l">
              <a:lnSpc>
                <a:spcPct val="120000"/>
              </a:lnSpc>
              <a:spcBef>
                <a:spcPts val="0"/>
              </a:spcBef>
              <a:spcAft>
                <a:spcPts val="0"/>
              </a:spcAft>
            </a:pPr>
            <a:r>
              <a:rPr lang="en-US" sz="2800" b="0">
                <a:latin typeface="宋体" panose="02010600030101010101" pitchFamily="2" charset="-122"/>
              </a:rPr>
              <a:t>(2) </a:t>
            </a:r>
            <a:r>
              <a:rPr lang="zh-CN" sz="2800" b="0">
                <a:ea typeface="宋体" panose="02010600030101010101" pitchFamily="2" charset="-122"/>
              </a:rPr>
              <a:t>把某些濒危物种迁出原地，移入适当环境进行特殊保护和管理，如建立动、植物园和濒危动物繁育中心等；</a:t>
            </a:r>
            <a:endParaRPr lang="en-US" sz="2800" b="0">
              <a:latin typeface="宋体" panose="02010600030101010101" pitchFamily="2" charset="-122"/>
            </a:endParaRPr>
          </a:p>
          <a:p>
            <a:pPr marL="0" indent="0" algn="l">
              <a:lnSpc>
                <a:spcPct val="120000"/>
              </a:lnSpc>
              <a:spcBef>
                <a:spcPts val="0"/>
              </a:spcBef>
              <a:spcAft>
                <a:spcPts val="0"/>
              </a:spcAft>
            </a:pPr>
            <a:r>
              <a:rPr lang="en-US" sz="2800" b="0">
                <a:latin typeface="宋体" panose="02010600030101010101" pitchFamily="2" charset="-122"/>
              </a:rPr>
              <a:t>(3) </a:t>
            </a:r>
            <a:r>
              <a:rPr lang="zh-CN" sz="2800" b="0">
                <a:ea typeface="宋体" panose="02010600030101010101" pitchFamily="2" charset="-122"/>
              </a:rPr>
              <a:t>建立濒危物种种子库，如植物种子库、动物精子库等，以保护遗传资源。</a:t>
            </a:r>
            <a:endParaRPr lang="en-US" sz="2800" b="0">
              <a:latin typeface="宋体" panose="02010600030101010101" pitchFamily="2" charset="-122"/>
            </a:endParaRPr>
          </a:p>
          <a:p>
            <a:pPr marL="0" indent="0" algn="l">
              <a:lnSpc>
                <a:spcPct val="120000"/>
              </a:lnSpc>
              <a:spcBef>
                <a:spcPts val="0"/>
              </a:spcBef>
              <a:spcAft>
                <a:spcPts val="0"/>
              </a:spcAft>
            </a:pPr>
            <a:r>
              <a:rPr lang="en-US" sz="2800" b="0">
                <a:latin typeface="宋体" panose="02010600030101010101" pitchFamily="2" charset="-122"/>
              </a:rPr>
              <a:t>(4) </a:t>
            </a:r>
            <a:r>
              <a:rPr lang="zh-CN" sz="2800" b="0">
                <a:ea typeface="宋体" panose="02010600030101010101" pitchFamily="2" charset="-122"/>
              </a:rPr>
              <a:t>此外还应颁布相关的法律、法规。</a:t>
            </a:r>
            <a:endParaRPr lang="zh-CN" altLang="en-US" sz="2800"/>
          </a:p>
        </p:txBody>
      </p:sp>
      <p:sp>
        <p:nvSpPr>
          <p:cNvPr id="2" name="文本框 1"/>
          <p:cNvSpPr txBox="1"/>
          <p:nvPr/>
        </p:nvSpPr>
        <p:spPr>
          <a:xfrm>
            <a:off x="1787525" y="190500"/>
            <a:ext cx="4674235" cy="583565"/>
          </a:xfrm>
          <a:prstGeom prst="rect">
            <a:avLst/>
          </a:prstGeom>
          <a:noFill/>
        </p:spPr>
        <p:txBody>
          <a:bodyPr wrap="none" rtlCol="0" anchor="t">
            <a:spAutoFit/>
          </a:bodyPr>
          <a:lstStyle/>
          <a:p>
            <a:r>
              <a:rPr lang="zh-CN" sz="3200" b="1">
                <a:ea typeface="黑体" panose="02010609060101010101" charset="-122"/>
                <a:sym typeface="+mn-ea"/>
              </a:rPr>
              <a:t>【生态环境的保护措施】</a:t>
            </a:r>
            <a:endParaRPr lang="zh-CN" altLang="en-US" sz="3200" b="1">
              <a:ea typeface="黑体" panose="02010609060101010101" charset="-122"/>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21" descr="学科网(www.zxxk.com)--教育资源门户，提供试卷、教案、课件、论文、素材及各类教学资源下载，还有大量而丰富的教学相关资讯！"/>
          <p:cNvPicPr>
            <a:picLocks noChangeAspect="1"/>
          </p:cNvPicPr>
          <p:nvPr/>
        </p:nvPicPr>
        <p:blipFill>
          <a:blip r:embed="rId2"/>
          <a:stretch>
            <a:fillRect/>
          </a:stretch>
        </p:blipFill>
        <p:spPr>
          <a:xfrm>
            <a:off x="19685" y="10795"/>
            <a:ext cx="9124315" cy="5109210"/>
          </a:xfrm>
          <a:prstGeom prst="rect">
            <a:avLst/>
          </a:prstGeom>
          <a:noFill/>
          <a:ln w="9525">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776095" y="219710"/>
            <a:ext cx="5080000" cy="460375"/>
          </a:xfrm>
          <a:prstGeom prst="rect">
            <a:avLst/>
          </a:prstGeom>
          <a:noFill/>
          <a:ln w="9525">
            <a:noFill/>
          </a:ln>
        </p:spPr>
        <p:txBody>
          <a:bodyPr>
            <a:spAutoFit/>
          </a:bodyPr>
          <a:lstStyle/>
          <a:p>
            <a:pPr marL="0" indent="0" algn="l"/>
            <a:r>
              <a:rPr lang="en-US" altLang="zh-CN" sz="2400" b="1" dirty="0">
                <a:ea typeface="黑体" panose="02010609060101010101" charset="-122"/>
              </a:rPr>
              <a:t> </a:t>
            </a:r>
            <a:r>
              <a:rPr lang="en-US" altLang="zh-CN" sz="2400" b="1" dirty="0" smtClean="0">
                <a:ea typeface="黑体" panose="02010609060101010101" charset="-122"/>
              </a:rPr>
              <a:t>          </a:t>
            </a:r>
            <a:r>
              <a:rPr lang="zh-CN" sz="2400" b="1" dirty="0" smtClean="0">
                <a:ea typeface="黑体" panose="02010609060101010101" charset="-122"/>
              </a:rPr>
              <a:t>环境</a:t>
            </a:r>
            <a:r>
              <a:rPr lang="zh-CN" sz="2400" b="1" dirty="0">
                <a:ea typeface="黑体" panose="02010609060101010101" charset="-122"/>
              </a:rPr>
              <a:t>问题产生的原因</a:t>
            </a:r>
            <a:endParaRPr lang="zh-CN" altLang="en-US" sz="2400" b="1" dirty="0">
              <a:ea typeface="黑体" panose="02010609060101010101" charset="-122"/>
            </a:endParaRPr>
          </a:p>
        </p:txBody>
      </p:sp>
      <p:pic>
        <p:nvPicPr>
          <p:cNvPr id="2" name="图片 -2147482541" descr="学科网(www.zxxk.com)--教育资源门户，提供试卷、教案、课件、论文、素材及各类教学资源下载，还有大量而丰富的教学相关资讯！"/>
          <p:cNvPicPr>
            <a:picLocks noChangeAspect="1"/>
          </p:cNvPicPr>
          <p:nvPr/>
        </p:nvPicPr>
        <p:blipFill>
          <a:blip r:embed="rId2"/>
          <a:stretch>
            <a:fillRect/>
          </a:stretch>
        </p:blipFill>
        <p:spPr>
          <a:xfrm>
            <a:off x="1002030" y="889000"/>
            <a:ext cx="7140575" cy="39052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905" y="0"/>
            <a:ext cx="9130030" cy="5153660"/>
          </a:xfrm>
          <a:prstGeom prst="rect">
            <a:avLst/>
          </a:prstGeom>
        </p:spPr>
      </p:pic>
      <p:sp>
        <p:nvSpPr>
          <p:cNvPr id="2" name="矩形 1"/>
          <p:cNvSpPr/>
          <p:nvPr/>
        </p:nvSpPr>
        <p:spPr>
          <a:xfrm>
            <a:off x="0" y="3164750"/>
            <a:ext cx="9129395" cy="1622425"/>
          </a:xfrm>
          <a:prstGeom prst="rect">
            <a:avLst/>
          </a:prstGeom>
          <a:solidFill>
            <a:schemeClr val="accent4">
              <a:lumMod val="20000"/>
              <a:lumOff val="80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795" dirty="0">
              <a:solidFill>
                <a:prstClr val="white"/>
              </a:solidFill>
            </a:endParaRPr>
          </a:p>
        </p:txBody>
      </p:sp>
      <p:grpSp>
        <p:nvGrpSpPr>
          <p:cNvPr id="3" name="组合 5"/>
          <p:cNvGrpSpPr/>
          <p:nvPr/>
        </p:nvGrpSpPr>
        <p:grpSpPr bwMode="auto">
          <a:xfrm>
            <a:off x="3392358" y="3789537"/>
            <a:ext cx="2259762" cy="1161288"/>
            <a:chOff x="4545133" y="2297022"/>
            <a:chExt cx="2265845" cy="714610"/>
          </a:xfrm>
        </p:grpSpPr>
        <p:sp>
          <p:nvSpPr>
            <p:cNvPr id="4" name="矩形 3"/>
            <p:cNvSpPr/>
            <p:nvPr/>
          </p:nvSpPr>
          <p:spPr>
            <a:xfrm>
              <a:off x="4545133" y="2388658"/>
              <a:ext cx="185228" cy="622974"/>
            </a:xfrm>
            <a:prstGeom prst="rect">
              <a:avLst/>
            </a:prstGeom>
          </p:spPr>
          <p:txBody>
            <a:bodyPr wrap="none">
              <a:spAutoFit/>
              <a:scene3d>
                <a:camera prst="orthographicFront"/>
                <a:lightRig rig="threePt" dir="t"/>
              </a:scene3d>
            </a:bodyPr>
            <a:lstStyle/>
            <a:p>
              <a:pPr algn="l" defTabSz="914400">
                <a:defRPr/>
              </a:pPr>
              <a:endParaRPr lang="zh-CN" altLang="en-US" sz="3440" b="1" dirty="0">
                <a:ln w="9525">
                  <a:solidFill>
                    <a:schemeClr val="bg1"/>
                  </a:solidFill>
                  <a:prstDash val="solid"/>
                </a:ln>
                <a:solidFill>
                  <a:schemeClr val="tx1"/>
                </a:solidFill>
                <a:effectLst>
                  <a:outerShdw blurRad="38100" dist="38100" dir="2700000" algn="tl">
                    <a:srgbClr val="000000">
                      <a:alpha val="43137"/>
                    </a:srgbClr>
                  </a:outerShdw>
                </a:effectLst>
                <a:latin typeface="+mj-ea"/>
                <a:ea typeface="+mj-ea"/>
              </a:endParaRPr>
            </a:p>
          </p:txBody>
        </p:sp>
        <p:sp>
          <p:nvSpPr>
            <p:cNvPr id="5" name="圆角矩形 4"/>
            <p:cNvSpPr/>
            <p:nvPr/>
          </p:nvSpPr>
          <p:spPr>
            <a:xfrm>
              <a:off x="4730361" y="2297022"/>
              <a:ext cx="2080617" cy="4883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smtClean="0">
                  <a:ln w="9525">
                    <a:solidFill>
                      <a:schemeClr val="bg1"/>
                    </a:solidFill>
                    <a:prstDash val="solid"/>
                  </a:ln>
                  <a:solidFill>
                    <a:schemeClr val="tx1"/>
                  </a:solidFill>
                  <a:effectLst>
                    <a:outerShdw blurRad="38100" dist="38100" dir="2700000" algn="tl">
                      <a:srgbClr val="000000">
                        <a:alpha val="43137"/>
                      </a:srgbClr>
                    </a:outerShdw>
                  </a:effectLst>
                  <a:latin typeface="+mj-ea"/>
                </a:rPr>
                <a:t>案例</a:t>
              </a:r>
              <a:endParaRPr lang="zh-CN" altLang="en-US" sz="2800" b="1" dirty="0">
                <a:ln w="9525">
                  <a:solidFill>
                    <a:schemeClr val="bg1"/>
                  </a:solidFill>
                  <a:prstDash val="solid"/>
                </a:ln>
                <a:solidFill>
                  <a:schemeClr val="tx1"/>
                </a:solidFill>
                <a:effectLst>
                  <a:outerShdw blurRad="38100" dist="38100" dir="2700000" algn="tl">
                    <a:srgbClr val="000000">
                      <a:alpha val="43137"/>
                    </a:srgbClr>
                  </a:outerShdw>
                </a:effectLst>
                <a:latin typeface="+mj-ea"/>
              </a:endParaRPr>
            </a:p>
            <a:p>
              <a:pPr algn="ctr" defTabSz="914400">
                <a:defRPr/>
              </a:pPr>
              <a:endParaRPr lang="zh-CN" altLang="en-US" sz="2695" b="1" dirty="0">
                <a:solidFill>
                  <a:prstClr val="black"/>
                </a:solidFill>
                <a:latin typeface="微软雅黑" panose="020B0503020204020204" charset="-122"/>
              </a:endParaRPr>
            </a:p>
          </p:txBody>
        </p:sp>
      </p:grpSp>
    </p:spTree>
    <p:extLst>
      <p:ext uri="{BB962C8B-B14F-4D97-AF65-F5344CB8AC3E}">
        <p14:creationId xmlns:p14="http://schemas.microsoft.com/office/powerpoint/2010/main" val="3658084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idx="1"/>
          </p:nvPr>
        </p:nvPicPr>
        <p:blipFill>
          <a:blip r:embed="rId2">
            <a:extLst>
              <a:ext uri="{28A0092B-C50C-407E-A947-70E740481C1C}">
                <a14:useLocalDpi xmlns:a14="http://schemas.microsoft.com/office/drawing/2010/main" val="0"/>
              </a:ext>
            </a:extLst>
          </a:blip>
          <a:srcRect l="14941" r="14941"/>
          <a:stretch>
            <a:fillRect/>
          </a:stretch>
        </p:blipFill>
        <p:spPr/>
      </p:pic>
      <p:sp>
        <p:nvSpPr>
          <p:cNvPr id="3" name="文本占位符 2"/>
          <p:cNvSpPr>
            <a:spLocks noGrp="1"/>
          </p:cNvSpPr>
          <p:nvPr>
            <p:ph type="body" sz="half" idx="2"/>
          </p:nvPr>
        </p:nvSpPr>
        <p:spPr/>
        <p:txBody>
          <a:bodyPr/>
          <a:lstStyle/>
          <a:p>
            <a:endParaRPr lang="zh-CN" altLang="en-US" dirty="0"/>
          </a:p>
        </p:txBody>
      </p:sp>
      <p:sp>
        <p:nvSpPr>
          <p:cNvPr id="4" name="标题 3"/>
          <p:cNvSpPr>
            <a:spLocks noGrp="1"/>
          </p:cNvSpPr>
          <p:nvPr>
            <p:ph type="title"/>
          </p:nvPr>
        </p:nvSpPr>
        <p:spPr>
          <a:xfrm>
            <a:off x="467544" y="117128"/>
            <a:ext cx="8139178" cy="484800"/>
          </a:xfrm>
        </p:spPr>
        <p:txBody>
          <a:bodyPr>
            <a:noAutofit/>
          </a:bodyPr>
          <a:lstStyle/>
          <a:p>
            <a:pPr algn="ctr"/>
            <a:r>
              <a:rPr lang="zh-CN" altLang="en-US" sz="3600" b="1" dirty="0" smtClean="0">
                <a:effectLst>
                  <a:outerShdw blurRad="38100" dist="38100" dir="2700000" algn="tl">
                    <a:srgbClr val="000000">
                      <a:alpha val="43137"/>
                    </a:srgbClr>
                  </a:outerShdw>
                </a:effectLst>
              </a:rPr>
              <a:t>冰泡湖</a:t>
            </a:r>
            <a:endParaRPr lang="zh-CN" altLang="en-US" sz="3600" b="1" dirty="0">
              <a:effectLst>
                <a:outerShdw blurRad="38100" dist="38100" dir="2700000" algn="tl">
                  <a:srgbClr val="000000">
                    <a:alpha val="43137"/>
                  </a:srgbClr>
                </a:outerShdw>
              </a:effectLst>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981224"/>
            <a:ext cx="3960440" cy="3731989"/>
          </a:xfrm>
          <a:prstGeom prst="rect">
            <a:avLst/>
          </a:prstGeom>
        </p:spPr>
      </p:pic>
    </p:spTree>
    <p:extLst>
      <p:ext uri="{BB962C8B-B14F-4D97-AF65-F5344CB8AC3E}">
        <p14:creationId xmlns:p14="http://schemas.microsoft.com/office/powerpoint/2010/main" val="41860835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p:txBody>
          <a:bodyPr/>
          <a:lstStyle/>
          <a:p>
            <a:endParaRPr lang="zh-CN" altLang="en-US" dirty="0"/>
          </a:p>
        </p:txBody>
      </p:sp>
      <p:sp>
        <p:nvSpPr>
          <p:cNvPr id="4" name="标题 3"/>
          <p:cNvSpPr>
            <a:spLocks noGrp="1"/>
          </p:cNvSpPr>
          <p:nvPr>
            <p:ph type="title"/>
          </p:nvPr>
        </p:nvSpPr>
        <p:spPr>
          <a:xfrm>
            <a:off x="467544" y="117128"/>
            <a:ext cx="8139178" cy="484800"/>
          </a:xfrm>
        </p:spPr>
        <p:txBody>
          <a:bodyPr>
            <a:noAutofit/>
          </a:bodyPr>
          <a:lstStyle/>
          <a:p>
            <a:pPr algn="ctr"/>
            <a:r>
              <a:rPr lang="zh-CN" altLang="en-US" sz="3600" b="1" dirty="0" smtClean="0">
                <a:effectLst>
                  <a:outerShdw blurRad="38100" dist="38100" dir="2700000" algn="tl">
                    <a:srgbClr val="000000">
                      <a:alpha val="43137"/>
                    </a:srgbClr>
                  </a:outerShdw>
                </a:effectLst>
              </a:rPr>
              <a:t>冰泡湖</a:t>
            </a:r>
            <a:endParaRPr lang="zh-CN" altLang="en-US" sz="3600" b="1" dirty="0">
              <a:effectLst>
                <a:outerShdw blurRad="38100" dist="38100" dir="2700000" algn="tl">
                  <a:srgbClr val="000000">
                    <a:alpha val="43137"/>
                  </a:srgbClr>
                </a:outerShdw>
              </a:effectLst>
            </a:endParaRPr>
          </a:p>
        </p:txBody>
      </p:sp>
      <p:pic>
        <p:nvPicPr>
          <p:cNvPr id="7" name="图片占位符 6"/>
          <p:cNvPicPr>
            <a:picLocks noGrp="1" noChangeAspect="1"/>
          </p:cNvPicPr>
          <p:nvPr>
            <p:ph type="pic" idx="1"/>
          </p:nvPr>
        </p:nvPicPr>
        <p:blipFill>
          <a:blip r:embed="rId2">
            <a:extLst>
              <a:ext uri="{28A0092B-C50C-407E-A947-70E740481C1C}">
                <a14:useLocalDpi xmlns:a14="http://schemas.microsoft.com/office/drawing/2010/main" val="0"/>
              </a:ext>
            </a:extLst>
          </a:blip>
          <a:srcRect l="14941" r="14941"/>
          <a:stretch>
            <a:fillRect/>
          </a:stretch>
        </p:blipFill>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372" y="981224"/>
            <a:ext cx="4064000" cy="3744416"/>
          </a:xfrm>
          <a:prstGeom prst="rect">
            <a:avLst/>
          </a:prstGeom>
        </p:spPr>
      </p:pic>
    </p:spTree>
    <p:extLst>
      <p:ext uri="{BB962C8B-B14F-4D97-AF65-F5344CB8AC3E}">
        <p14:creationId xmlns:p14="http://schemas.microsoft.com/office/powerpoint/2010/main" val="24407654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837208"/>
            <a:ext cx="5775157" cy="3771900"/>
          </a:xfrm>
        </p:spPr>
      </p:pic>
      <p:sp>
        <p:nvSpPr>
          <p:cNvPr id="4" name="矩形 3"/>
          <p:cNvSpPr/>
          <p:nvPr/>
        </p:nvSpPr>
        <p:spPr>
          <a:xfrm>
            <a:off x="6732240" y="1485280"/>
            <a:ext cx="2213992" cy="2308324"/>
          </a:xfrm>
          <a:prstGeom prst="rect">
            <a:avLst/>
          </a:prstGeom>
        </p:spPr>
        <p:txBody>
          <a:bodyPr wrap="square">
            <a:spAutoFit/>
          </a:bodyPr>
          <a:lstStyle/>
          <a:p>
            <a:r>
              <a:rPr lang="zh-CN" altLang="en-US" dirty="0"/>
              <a:t>冰泡湖位于加拿大阿尔伯塔省班夫国家公园和贾斯泊国家公园的交汇处，一片荒凉的大山之间，它的形状趋于狭长，延展达到了</a:t>
            </a:r>
            <a:r>
              <a:rPr lang="en-US" altLang="zh-CN" dirty="0"/>
              <a:t>32</a:t>
            </a:r>
            <a:r>
              <a:rPr lang="zh-CN" altLang="en-US" dirty="0"/>
              <a:t>公里</a:t>
            </a:r>
          </a:p>
        </p:txBody>
      </p:sp>
    </p:spTree>
    <p:extLst>
      <p:ext uri="{BB962C8B-B14F-4D97-AF65-F5344CB8AC3E}">
        <p14:creationId xmlns:p14="http://schemas.microsoft.com/office/powerpoint/2010/main" val="32537469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p:txBody>
          <a:bodyPr/>
          <a:lstStyle/>
          <a:p>
            <a:endParaRPr lang="zh-CN" altLang="en-US" dirty="0"/>
          </a:p>
        </p:txBody>
      </p:sp>
      <p:sp>
        <p:nvSpPr>
          <p:cNvPr id="4" name="标题 3"/>
          <p:cNvSpPr>
            <a:spLocks noGrp="1"/>
          </p:cNvSpPr>
          <p:nvPr>
            <p:ph type="title"/>
          </p:nvPr>
        </p:nvSpPr>
        <p:spPr>
          <a:xfrm>
            <a:off x="467544" y="117128"/>
            <a:ext cx="8139178" cy="484800"/>
          </a:xfrm>
        </p:spPr>
        <p:txBody>
          <a:bodyPr>
            <a:noAutofit/>
          </a:bodyPr>
          <a:lstStyle/>
          <a:p>
            <a:pPr algn="ctr"/>
            <a:r>
              <a:rPr lang="zh-CN" altLang="en-US" sz="3600" b="1" dirty="0" smtClean="0">
                <a:effectLst>
                  <a:outerShdw blurRad="38100" dist="38100" dir="2700000" algn="tl">
                    <a:srgbClr val="000000">
                      <a:alpha val="43137"/>
                    </a:srgbClr>
                  </a:outerShdw>
                </a:effectLst>
              </a:rPr>
              <a:t>“天空之境”茶卡盐湖</a:t>
            </a:r>
            <a:endParaRPr lang="zh-CN" altLang="en-US" sz="3600" b="1" dirty="0">
              <a:effectLst>
                <a:outerShdw blurRad="38100" dist="38100" dir="2700000" algn="tl">
                  <a:srgbClr val="000000">
                    <a:alpha val="43137"/>
                  </a:srgbClr>
                </a:outerShdw>
              </a:effectLst>
            </a:endParaRPr>
          </a:p>
        </p:txBody>
      </p:sp>
      <p:sp>
        <p:nvSpPr>
          <p:cNvPr id="2" name="图片占位符 1"/>
          <p:cNvSpPr>
            <a:spLocks noGrp="1"/>
          </p:cNvSpPr>
          <p:nvPr>
            <p:ph type="pic" idx="1"/>
          </p:nvPr>
        </p:nvSpPr>
        <p:spPr/>
      </p:sp>
      <p:sp>
        <p:nvSpPr>
          <p:cNvPr id="5" name="AutoShape 2" descr="http://img0.imgtn.bdimg.com/it/u=4036746389,2803694741&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img0.imgtn.bdimg.com/it/u=4036746389,2803694741&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19" y="993774"/>
            <a:ext cx="4023573" cy="3731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AutoShape 9" descr="http://img4.imgtn.bdimg.com/it/u=3790319115,952030445&amp;fm=26&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971903"/>
            <a:ext cx="4186436" cy="3753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05822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p:txBody>
          <a:bodyPr/>
          <a:lstStyle/>
          <a:p>
            <a:endParaRPr lang="zh-CN" altLang="en-US" dirty="0"/>
          </a:p>
        </p:txBody>
      </p:sp>
      <p:sp>
        <p:nvSpPr>
          <p:cNvPr id="4" name="标题 3"/>
          <p:cNvSpPr>
            <a:spLocks noGrp="1"/>
          </p:cNvSpPr>
          <p:nvPr>
            <p:ph type="title"/>
          </p:nvPr>
        </p:nvSpPr>
        <p:spPr>
          <a:xfrm>
            <a:off x="467544" y="117128"/>
            <a:ext cx="8139178" cy="484800"/>
          </a:xfrm>
        </p:spPr>
        <p:txBody>
          <a:bodyPr>
            <a:noAutofit/>
          </a:bodyPr>
          <a:lstStyle/>
          <a:p>
            <a:pPr algn="ctr"/>
            <a:r>
              <a:rPr lang="zh-CN" altLang="en-US" sz="3600" b="1" dirty="0" smtClean="0">
                <a:effectLst>
                  <a:outerShdw blurRad="38100" dist="38100" dir="2700000" algn="tl">
                    <a:srgbClr val="000000">
                      <a:alpha val="43137"/>
                    </a:srgbClr>
                  </a:outerShdw>
                </a:effectLst>
              </a:rPr>
              <a:t>“天空之境”茶卡盐湖</a:t>
            </a:r>
            <a:endParaRPr lang="zh-CN" altLang="en-US" sz="3600" b="1" dirty="0">
              <a:effectLst>
                <a:outerShdw blurRad="38100" dist="38100" dir="2700000" algn="tl">
                  <a:srgbClr val="000000">
                    <a:alpha val="43137"/>
                  </a:srgbClr>
                </a:outerShdw>
              </a:effectLst>
            </a:endParaRPr>
          </a:p>
        </p:txBody>
      </p:sp>
      <p:sp>
        <p:nvSpPr>
          <p:cNvPr id="2" name="图片占位符 1"/>
          <p:cNvSpPr>
            <a:spLocks noGrp="1"/>
          </p:cNvSpPr>
          <p:nvPr>
            <p:ph type="pic" idx="1"/>
          </p:nvPr>
        </p:nvSpPr>
        <p:spPr/>
      </p:sp>
      <p:sp>
        <p:nvSpPr>
          <p:cNvPr id="5" name="AutoShape 2" descr="http://img0.imgtn.bdimg.com/it/u=4036746389,2803694741&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img0.imgtn.bdimg.com/it/u=4036746389,2803694741&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9" descr="http://img4.imgtn.bdimg.com/it/u=3790319115,952030445&amp;fm=26&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14" y="979488"/>
            <a:ext cx="4062178" cy="3746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979488"/>
            <a:ext cx="4109442" cy="3830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82930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p:txBody>
          <a:bodyPr/>
          <a:lstStyle/>
          <a:p>
            <a:endParaRPr lang="zh-CN" altLang="en-US" dirty="0"/>
          </a:p>
        </p:txBody>
      </p:sp>
      <p:sp>
        <p:nvSpPr>
          <p:cNvPr id="4" name="标题 3"/>
          <p:cNvSpPr>
            <a:spLocks noGrp="1"/>
          </p:cNvSpPr>
          <p:nvPr>
            <p:ph type="title"/>
          </p:nvPr>
        </p:nvSpPr>
        <p:spPr>
          <a:xfrm>
            <a:off x="467544" y="117128"/>
            <a:ext cx="8139178" cy="484800"/>
          </a:xfrm>
        </p:spPr>
        <p:txBody>
          <a:bodyPr>
            <a:noAutofit/>
          </a:bodyPr>
          <a:lstStyle/>
          <a:p>
            <a:pPr algn="ctr"/>
            <a:r>
              <a:rPr lang="zh-CN" altLang="en-US" sz="3600" b="1" dirty="0" smtClean="0">
                <a:effectLst>
                  <a:outerShdw blurRad="38100" dist="38100" dir="2700000" algn="tl">
                    <a:srgbClr val="000000">
                      <a:alpha val="43137"/>
                    </a:srgbClr>
                  </a:outerShdw>
                </a:effectLst>
              </a:rPr>
              <a:t>“天空之境”茶卡盐湖</a:t>
            </a:r>
            <a:endParaRPr lang="zh-CN" altLang="en-US" sz="3600" b="1" dirty="0">
              <a:effectLst>
                <a:outerShdw blurRad="38100" dist="38100" dir="2700000" algn="tl">
                  <a:srgbClr val="000000">
                    <a:alpha val="43137"/>
                  </a:srgbClr>
                </a:outerShdw>
              </a:effectLst>
            </a:endParaRPr>
          </a:p>
        </p:txBody>
      </p:sp>
      <p:sp>
        <p:nvSpPr>
          <p:cNvPr id="2" name="图片占位符 1"/>
          <p:cNvSpPr>
            <a:spLocks noGrp="1"/>
          </p:cNvSpPr>
          <p:nvPr>
            <p:ph type="pic" idx="1"/>
          </p:nvPr>
        </p:nvSpPr>
        <p:spPr/>
      </p:sp>
      <p:sp>
        <p:nvSpPr>
          <p:cNvPr id="5" name="AutoShape 2" descr="http://img0.imgtn.bdimg.com/it/u=4036746389,2803694741&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img0.imgtn.bdimg.com/it/u=4036746389,2803694741&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9" descr="http://img4.imgtn.bdimg.com/it/u=3790319115,952030445&amp;fm=26&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794" y="960452"/>
            <a:ext cx="4000593" cy="37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5" descr="http://img0.imgtn.bdimg.com/it/u=3435168094,2817330054&amp;fm=26&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967258"/>
            <a:ext cx="3960440" cy="3745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23338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p:txBody>
          <a:bodyPr/>
          <a:lstStyle/>
          <a:p>
            <a:r>
              <a:rPr lang="zh-CN" altLang="en-US" dirty="0" smtClean="0"/>
              <a:t>       红树林</a:t>
            </a:r>
            <a:r>
              <a:rPr lang="zh-CN" altLang="en-US" dirty="0"/>
              <a:t>（</a:t>
            </a:r>
            <a:r>
              <a:rPr lang="en-US" altLang="zh-CN" dirty="0"/>
              <a:t>Mangrove</a:t>
            </a:r>
            <a:r>
              <a:rPr lang="zh-CN" altLang="en-US" dirty="0"/>
              <a:t>）指生长在热带、亚热带低能海岸潮间带上部，受周期性潮水浸淹，以红树植物为主体的常绿灌木或乔木组成的潮滩湿地木本生物群落。组成的物种包括草本、藤本红树。它生长于陆地与海洋交界带的滩涂浅滩，是陆地向海洋过度的特殊生态系。 突出特征：根系发达，能在海水中生长。消浪先锋、海岸卫士：</a:t>
            </a:r>
            <a:r>
              <a:rPr lang="en-US" altLang="zh-CN" dirty="0"/>
              <a:t>1986</a:t>
            </a:r>
            <a:r>
              <a:rPr lang="zh-CN" altLang="en-US" dirty="0"/>
              <a:t>年中国广西沿海发生了近百年未遇的特大风暴潮，合浦县</a:t>
            </a:r>
            <a:r>
              <a:rPr lang="en-US" altLang="zh-CN" dirty="0"/>
              <a:t>398</a:t>
            </a:r>
            <a:r>
              <a:rPr lang="zh-CN" altLang="en-US" dirty="0"/>
              <a:t>公里长海堤被海浪冲跨</a:t>
            </a:r>
            <a:r>
              <a:rPr lang="en-US" altLang="zh-CN" dirty="0"/>
              <a:t>294</a:t>
            </a:r>
            <a:r>
              <a:rPr lang="zh-CN" altLang="en-US" dirty="0"/>
              <a:t>公里，而凡是堤外分布有红树林的地方，海堤就不易冲跨，经济损失就小，人们感受到红树林是保护神。在洋海啸中红树林的优异表现，让红树林“海岸卫士”的盛名在全球远</a:t>
            </a:r>
            <a:r>
              <a:rPr lang="zh-CN" altLang="en-US" dirty="0" smtClean="0"/>
              <a:t>播。</a:t>
            </a:r>
            <a:endParaRPr lang="en-US" altLang="zh-CN" dirty="0" smtClean="0"/>
          </a:p>
          <a:p>
            <a:r>
              <a:rPr lang="zh-CN" altLang="en-US" dirty="0" smtClean="0"/>
              <a:t>       红树林</a:t>
            </a:r>
            <a:r>
              <a:rPr lang="zh-CN" altLang="en-US" dirty="0"/>
              <a:t>的生态用途包括防风、定砂、护堤，是海边最佳的天然定砂植物。</a:t>
            </a:r>
          </a:p>
        </p:txBody>
      </p:sp>
      <p:sp>
        <p:nvSpPr>
          <p:cNvPr id="4" name="标题 3"/>
          <p:cNvSpPr>
            <a:spLocks noGrp="1"/>
          </p:cNvSpPr>
          <p:nvPr>
            <p:ph type="title"/>
          </p:nvPr>
        </p:nvSpPr>
        <p:spPr>
          <a:xfrm>
            <a:off x="467544" y="117128"/>
            <a:ext cx="8139178" cy="484800"/>
          </a:xfrm>
        </p:spPr>
        <p:txBody>
          <a:bodyPr>
            <a:noAutofit/>
          </a:bodyPr>
          <a:lstStyle/>
          <a:p>
            <a:pPr algn="ctr"/>
            <a:r>
              <a:rPr lang="zh-CN" altLang="en-US" sz="3600" b="1" dirty="0" smtClean="0">
                <a:effectLst>
                  <a:outerShdw blurRad="38100" dist="38100" dir="2700000" algn="tl">
                    <a:srgbClr val="000000">
                      <a:alpha val="43137"/>
                    </a:srgbClr>
                  </a:outerShdw>
                </a:effectLst>
              </a:rPr>
              <a:t>海南澄迈县红树林破坏案例</a:t>
            </a:r>
            <a:endParaRPr lang="zh-CN" altLang="en-US" sz="3600" b="1" dirty="0">
              <a:effectLst>
                <a:outerShdw blurRad="38100" dist="38100" dir="2700000" algn="tl">
                  <a:srgbClr val="000000">
                    <a:alpha val="43137"/>
                  </a:srgbClr>
                </a:outerShdw>
              </a:effectLst>
            </a:endParaRPr>
          </a:p>
        </p:txBody>
      </p:sp>
      <p:pic>
        <p:nvPicPr>
          <p:cNvPr id="7" name="图片占位符 6"/>
          <p:cNvPicPr>
            <a:picLocks noGrp="1" noChangeAspect="1"/>
          </p:cNvPicPr>
          <p:nvPr>
            <p:ph type="pic" idx="1"/>
          </p:nvPr>
        </p:nvPicPr>
        <p:blipFill>
          <a:blip r:embed="rId2">
            <a:extLst>
              <a:ext uri="{28A0092B-C50C-407E-A947-70E740481C1C}">
                <a14:useLocalDpi xmlns:a14="http://schemas.microsoft.com/office/drawing/2010/main" val="0"/>
              </a:ext>
            </a:extLst>
          </a:blip>
          <a:srcRect l="10933" r="10933"/>
          <a:stretch>
            <a:fillRect/>
          </a:stretch>
        </p:blipFill>
        <p:spPr>
          <a:xfrm>
            <a:off x="460375" y="969600"/>
            <a:ext cx="4004505" cy="3770667"/>
          </a:xfrm>
        </p:spPr>
      </p:pic>
      <p:sp>
        <p:nvSpPr>
          <p:cNvPr id="5" name="AutoShape 2" descr="http://img0.imgtn.bdimg.com/it/u=4036746389,2803694741&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img0.imgtn.bdimg.com/it/u=4036746389,2803694741&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9" descr="http://img4.imgtn.bdimg.com/it/u=3790319115,952030445&amp;fm=26&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5" descr="http://img0.imgtn.bdimg.com/it/u=3435168094,2817330054&amp;fm=26&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107054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7544" y="117128"/>
            <a:ext cx="8139178" cy="484800"/>
          </a:xfrm>
        </p:spPr>
        <p:txBody>
          <a:bodyPr>
            <a:noAutofit/>
          </a:bodyPr>
          <a:lstStyle/>
          <a:p>
            <a:pPr algn="ctr"/>
            <a:r>
              <a:rPr lang="zh-CN" altLang="en-US" sz="3600" b="1" dirty="0" smtClean="0">
                <a:effectLst>
                  <a:outerShdw blurRad="38100" dist="38100" dir="2700000" algn="tl">
                    <a:srgbClr val="000000">
                      <a:alpha val="43137"/>
                    </a:srgbClr>
                  </a:outerShdw>
                </a:effectLst>
              </a:rPr>
              <a:t>海南澄迈县红树林破坏案例</a:t>
            </a:r>
            <a:endParaRPr lang="zh-CN" altLang="en-US" sz="3600" b="1" dirty="0">
              <a:effectLst>
                <a:outerShdw blurRad="38100" dist="38100" dir="2700000" algn="tl">
                  <a:srgbClr val="000000">
                    <a:alpha val="43137"/>
                  </a:srgbClr>
                </a:outerShdw>
              </a:effectLst>
            </a:endParaRPr>
          </a:p>
        </p:txBody>
      </p:sp>
      <p:sp>
        <p:nvSpPr>
          <p:cNvPr id="5" name="AutoShape 2" descr="http://img0.imgtn.bdimg.com/it/u=4036746389,2803694741&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img0.imgtn.bdimg.com/it/u=4036746389,2803694741&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9" descr="http://img4.imgtn.bdimg.com/it/u=3790319115,952030445&amp;fm=26&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5" descr="http://img0.imgtn.bdimg.com/it/u=3435168094,2817330054&amp;fm=26&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图片占位符 1"/>
          <p:cNvSpPr>
            <a:spLocks noGrp="1"/>
          </p:cNvSpPr>
          <p:nvPr>
            <p:ph type="pic" idx="1"/>
          </p:nvPr>
        </p:nvSpPr>
        <p:spPr/>
      </p:sp>
      <p:pic>
        <p:nvPicPr>
          <p:cNvPr id="5122" name="Picture 2" descr="http://5b0988e595225.cdn.sohucs.com/images/20190812/3a2a0b16c72a4c0f8b2da2b8a964b0a3.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981224"/>
            <a:ext cx="3888432" cy="188681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占位符 8"/>
          <p:cNvSpPr>
            <a:spLocks noGrp="1"/>
          </p:cNvSpPr>
          <p:nvPr>
            <p:ph type="body" sz="half" idx="2"/>
          </p:nvPr>
        </p:nvSpPr>
        <p:spPr/>
        <p:txBody>
          <a:bodyPr/>
          <a:lstStyle/>
          <a:p>
            <a:r>
              <a:rPr lang="zh-CN" altLang="en-US" dirty="0"/>
              <a:t>防风固堤，减轻风灾对沿岸的影响</a:t>
            </a:r>
            <a:r>
              <a:rPr lang="zh-CN" altLang="en-US" dirty="0" smtClean="0"/>
              <a:t>；</a:t>
            </a:r>
            <a:endParaRPr lang="en-US" altLang="zh-CN" dirty="0" smtClean="0"/>
          </a:p>
          <a:p>
            <a:r>
              <a:rPr lang="zh-CN" altLang="en-US" dirty="0" smtClean="0"/>
              <a:t>净化</a:t>
            </a:r>
            <a:r>
              <a:rPr lang="zh-CN" altLang="en-US" dirty="0"/>
              <a:t>水体，防止赤潮发生</a:t>
            </a:r>
            <a:r>
              <a:rPr lang="zh-CN" altLang="en-US" dirty="0" smtClean="0"/>
              <a:t>；</a:t>
            </a:r>
            <a:endParaRPr lang="en-US" altLang="zh-CN" dirty="0" smtClean="0"/>
          </a:p>
          <a:p>
            <a:r>
              <a:rPr lang="zh-CN" altLang="en-US" dirty="0" smtClean="0"/>
              <a:t>促</a:t>
            </a:r>
            <a:r>
              <a:rPr lang="zh-CN" altLang="en-US" dirty="0"/>
              <a:t>淤造陆，防止海岸侵蚀</a:t>
            </a:r>
            <a:r>
              <a:rPr lang="zh-CN" altLang="en-US" dirty="0" smtClean="0"/>
              <a:t>；</a:t>
            </a:r>
            <a:endParaRPr lang="en-US" altLang="zh-CN" dirty="0" smtClean="0"/>
          </a:p>
          <a:p>
            <a:r>
              <a:rPr lang="zh-CN" altLang="en-US" dirty="0" smtClean="0"/>
              <a:t>净化</a:t>
            </a:r>
            <a:r>
              <a:rPr lang="zh-CN" altLang="en-US" dirty="0"/>
              <a:t>空气，减少空气污染</a:t>
            </a:r>
            <a:r>
              <a:rPr lang="zh-CN" altLang="en-US" dirty="0" smtClean="0"/>
              <a:t>；</a:t>
            </a:r>
            <a:endParaRPr lang="en-US" altLang="zh-CN" dirty="0" smtClean="0"/>
          </a:p>
          <a:p>
            <a:r>
              <a:rPr lang="zh-CN" altLang="en-US" dirty="0" smtClean="0"/>
              <a:t>海洋生物资源</a:t>
            </a:r>
            <a:r>
              <a:rPr lang="zh-CN" altLang="en-US" dirty="0"/>
              <a:t>及鸟类的栖息地，维持生物多样性。</a:t>
            </a: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526" y="2868040"/>
            <a:ext cx="3881457"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42386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7544" y="117128"/>
            <a:ext cx="8139178" cy="484800"/>
          </a:xfrm>
        </p:spPr>
        <p:txBody>
          <a:bodyPr>
            <a:noAutofit/>
          </a:bodyPr>
          <a:lstStyle/>
          <a:p>
            <a:pPr algn="ctr"/>
            <a:r>
              <a:rPr lang="zh-CN" altLang="en-US" sz="3600" b="1" dirty="0" smtClean="0">
                <a:effectLst>
                  <a:outerShdw blurRad="38100" dist="38100" dir="2700000" algn="tl">
                    <a:srgbClr val="000000">
                      <a:alpha val="43137"/>
                    </a:srgbClr>
                  </a:outerShdw>
                </a:effectLst>
              </a:rPr>
              <a:t>巨型砗磲的濒危</a:t>
            </a:r>
            <a:endParaRPr lang="zh-CN" altLang="en-US" sz="3600" b="1" dirty="0">
              <a:effectLst>
                <a:outerShdw blurRad="38100" dist="38100" dir="2700000" algn="tl">
                  <a:srgbClr val="000000">
                    <a:alpha val="43137"/>
                  </a:srgbClr>
                </a:outerShdw>
              </a:effectLst>
            </a:endParaRPr>
          </a:p>
        </p:txBody>
      </p:sp>
      <p:sp>
        <p:nvSpPr>
          <p:cNvPr id="5" name="AutoShape 2" descr="http://img0.imgtn.bdimg.com/it/u=4036746389,2803694741&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img0.imgtn.bdimg.com/it/u=4036746389,2803694741&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9" descr="http://img4.imgtn.bdimg.com/it/u=3790319115,952030445&amp;fm=26&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5" descr="http://img0.imgtn.bdimg.com/it/u=3435168094,2817330054&amp;fm=26&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图片占位符 1"/>
          <p:cNvSpPr>
            <a:spLocks noGrp="1"/>
          </p:cNvSpPr>
          <p:nvPr>
            <p:ph type="pic" idx="1"/>
          </p:nvPr>
        </p:nvSpPr>
        <p:spPr/>
      </p:sp>
      <p:sp>
        <p:nvSpPr>
          <p:cNvPr id="7" name="文本占位符 6"/>
          <p:cNvSpPr>
            <a:spLocks noGrp="1"/>
          </p:cNvSpPr>
          <p:nvPr>
            <p:ph type="body" sz="half" idx="2"/>
          </p:nvPr>
        </p:nvSpPr>
        <p:spPr/>
        <p:txBody>
          <a:bodyPr>
            <a:normAutofit lnSpcReduction="10000"/>
          </a:bodyPr>
          <a:lstStyle/>
          <a:p>
            <a:r>
              <a:rPr lang="zh-CN" altLang="en-US" dirty="0"/>
              <a:t>砗磲（学名：</a:t>
            </a:r>
            <a:r>
              <a:rPr lang="en-US" altLang="zh-CN" dirty="0" err="1"/>
              <a:t>Tridacnidae</a:t>
            </a:r>
            <a:r>
              <a:rPr lang="en-US" altLang="zh-CN" dirty="0"/>
              <a:t> spp.</a:t>
            </a:r>
            <a:r>
              <a:rPr lang="zh-CN" altLang="en-US" dirty="0"/>
              <a:t>）</a:t>
            </a:r>
            <a:r>
              <a:rPr lang="zh-CN" altLang="en-US" dirty="0" smtClean="0"/>
              <a:t>：</a:t>
            </a:r>
            <a:endParaRPr lang="en-US" altLang="zh-CN" dirty="0" smtClean="0"/>
          </a:p>
          <a:p>
            <a:r>
              <a:rPr lang="zh-CN" altLang="en-US" dirty="0" smtClean="0"/>
              <a:t>是</a:t>
            </a:r>
            <a:r>
              <a:rPr lang="zh-CN" altLang="en-US" dirty="0"/>
              <a:t>软体动物门双壳纲的海洋动物。共有</a:t>
            </a:r>
            <a:r>
              <a:rPr lang="en-US" altLang="zh-CN" dirty="0"/>
              <a:t>1</a:t>
            </a:r>
            <a:r>
              <a:rPr lang="zh-CN" altLang="en-US" dirty="0"/>
              <a:t>科</a:t>
            </a:r>
            <a:r>
              <a:rPr lang="en-US" altLang="zh-CN" dirty="0"/>
              <a:t>2</a:t>
            </a:r>
            <a:r>
              <a:rPr lang="zh-CN" altLang="en-US" dirty="0"/>
              <a:t>属</a:t>
            </a:r>
            <a:r>
              <a:rPr lang="en-US" altLang="zh-CN" dirty="0"/>
              <a:t>9</a:t>
            </a:r>
            <a:r>
              <a:rPr lang="zh-CN" altLang="en-US" dirty="0"/>
              <a:t>种，是海洋中最大的双壳贝类，被称为“贝王”，最大体长可达</a:t>
            </a:r>
            <a:r>
              <a:rPr lang="en-US" altLang="zh-CN" dirty="0"/>
              <a:t>1</a:t>
            </a:r>
            <a:r>
              <a:rPr lang="zh-CN" altLang="en-US" dirty="0"/>
              <a:t>米以上，重量达到</a:t>
            </a:r>
            <a:r>
              <a:rPr lang="en-US" altLang="zh-CN" dirty="0"/>
              <a:t>300</a:t>
            </a:r>
            <a:r>
              <a:rPr lang="zh-CN" altLang="en-US" dirty="0"/>
              <a:t>千克以上。壳质厚重，壳缘如齿，两壳大小相当，内壳洁白光润，白皙如玉。外韧带，通常有一个大的足丝孔。铰合部有一个主齿和 </a:t>
            </a:r>
            <a:r>
              <a:rPr lang="en-US" altLang="zh-CN" dirty="0"/>
              <a:t>1</a:t>
            </a:r>
            <a:r>
              <a:rPr lang="zh-CN" altLang="en-US" dirty="0"/>
              <a:t>～</a:t>
            </a:r>
            <a:r>
              <a:rPr lang="en-US" altLang="zh-CN" dirty="0"/>
              <a:t>2 </a:t>
            </a:r>
            <a:r>
              <a:rPr lang="zh-CN" altLang="en-US" dirty="0"/>
              <a:t>个后侧齿。外套痕完整，前闭壳肌消失，后闭壳肌近中央。全部为热带种，通常以足丝附着在珊瑚礁上生活。为双壳类中个体最大的贝类，其中大砗磲（</a:t>
            </a:r>
            <a:r>
              <a:rPr lang="en-US" altLang="zh-CN" dirty="0" err="1"/>
              <a:t>Tridacna</a:t>
            </a:r>
            <a:r>
              <a:rPr lang="en-US" altLang="zh-CN" dirty="0"/>
              <a:t> </a:t>
            </a:r>
            <a:r>
              <a:rPr lang="en-US" altLang="zh-CN" dirty="0" err="1"/>
              <a:t>gigas</a:t>
            </a:r>
            <a:r>
              <a:rPr lang="zh-CN" altLang="en-US" dirty="0"/>
              <a:t>）壳长可达 </a:t>
            </a:r>
            <a:r>
              <a:rPr lang="en-US" altLang="zh-CN" dirty="0"/>
              <a:t>1 </a:t>
            </a:r>
            <a:r>
              <a:rPr lang="zh-CN" altLang="en-US" dirty="0"/>
              <a:t>米。砗磲外套膜内有大量的虫黄藻，借助膜内玻璃体聚光，使虫黄藻大量繁殖而作为自身养分，二者形成互利共生的特殊关系</a:t>
            </a:r>
            <a:r>
              <a:rPr lang="zh-CN" altLang="en-US" dirty="0" smtClean="0"/>
              <a:t>。</a:t>
            </a:r>
            <a:endParaRPr lang="en-US" altLang="zh-CN" dirty="0" smtClean="0"/>
          </a:p>
          <a:p>
            <a:r>
              <a:rPr lang="zh-CN" altLang="en-US" dirty="0" smtClean="0"/>
              <a:t>主要</a:t>
            </a:r>
            <a:r>
              <a:rPr lang="zh-CN" altLang="en-US" dirty="0"/>
              <a:t>分布在印度洋、太平洋海域。中国共有 </a:t>
            </a:r>
            <a:r>
              <a:rPr lang="en-US" altLang="zh-CN" dirty="0"/>
              <a:t>6 </a:t>
            </a:r>
            <a:r>
              <a:rPr lang="zh-CN" altLang="en-US" dirty="0"/>
              <a:t>种，分布于台湾和南海各岛礁</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981224"/>
            <a:ext cx="410445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0699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60"/>
          <p:cNvSpPr/>
          <p:nvPr/>
        </p:nvSpPr>
        <p:spPr bwMode="auto">
          <a:xfrm>
            <a:off x="99973" y="805805"/>
            <a:ext cx="648441" cy="696786"/>
          </a:xfrm>
          <a:custGeom>
            <a:avLst/>
            <a:gdLst>
              <a:gd name="T0" fmla="*/ 415 w 437"/>
              <a:gd name="T1" fmla="*/ 364 h 470"/>
              <a:gd name="T2" fmla="*/ 388 w 437"/>
              <a:gd name="T3" fmla="*/ 335 h 470"/>
              <a:gd name="T4" fmla="*/ 307 w 437"/>
              <a:gd name="T5" fmla="*/ 291 h 470"/>
              <a:gd name="T6" fmla="*/ 273 w 437"/>
              <a:gd name="T7" fmla="*/ 257 h 470"/>
              <a:gd name="T8" fmla="*/ 262 w 437"/>
              <a:gd name="T9" fmla="*/ 240 h 470"/>
              <a:gd name="T10" fmla="*/ 288 w 437"/>
              <a:gd name="T11" fmla="*/ 199 h 470"/>
              <a:gd name="T12" fmla="*/ 294 w 437"/>
              <a:gd name="T13" fmla="*/ 185 h 470"/>
              <a:gd name="T14" fmla="*/ 298 w 437"/>
              <a:gd name="T15" fmla="*/ 147 h 470"/>
              <a:gd name="T16" fmla="*/ 285 w 437"/>
              <a:gd name="T17" fmla="*/ 57 h 470"/>
              <a:gd name="T18" fmla="*/ 280 w 437"/>
              <a:gd name="T19" fmla="*/ 52 h 470"/>
              <a:gd name="T20" fmla="*/ 262 w 437"/>
              <a:gd name="T21" fmla="*/ 37 h 470"/>
              <a:gd name="T22" fmla="*/ 155 w 437"/>
              <a:gd name="T23" fmla="*/ 50 h 470"/>
              <a:gd name="T24" fmla="*/ 140 w 437"/>
              <a:gd name="T25" fmla="*/ 140 h 470"/>
              <a:gd name="T26" fmla="*/ 142 w 437"/>
              <a:gd name="T27" fmla="*/ 179 h 470"/>
              <a:gd name="T28" fmla="*/ 150 w 437"/>
              <a:gd name="T29" fmla="*/ 195 h 470"/>
              <a:gd name="T30" fmla="*/ 153 w 437"/>
              <a:gd name="T31" fmla="*/ 202 h 470"/>
              <a:gd name="T32" fmla="*/ 155 w 437"/>
              <a:gd name="T33" fmla="*/ 201 h 470"/>
              <a:gd name="T34" fmla="*/ 178 w 437"/>
              <a:gd name="T35" fmla="*/ 239 h 470"/>
              <a:gd name="T36" fmla="*/ 159 w 437"/>
              <a:gd name="T37" fmla="*/ 256 h 470"/>
              <a:gd name="T38" fmla="*/ 129 w 437"/>
              <a:gd name="T39" fmla="*/ 291 h 470"/>
              <a:gd name="T40" fmla="*/ 48 w 437"/>
              <a:gd name="T41" fmla="*/ 335 h 470"/>
              <a:gd name="T42" fmla="*/ 21 w 437"/>
              <a:gd name="T43" fmla="*/ 364 h 470"/>
              <a:gd name="T44" fmla="*/ 0 w 437"/>
              <a:gd name="T45" fmla="*/ 451 h 470"/>
              <a:gd name="T46" fmla="*/ 0 w 437"/>
              <a:gd name="T47" fmla="*/ 470 h 470"/>
              <a:gd name="T48" fmla="*/ 437 w 437"/>
              <a:gd name="T49" fmla="*/ 470 h 470"/>
              <a:gd name="T50" fmla="*/ 437 w 437"/>
              <a:gd name="T51" fmla="*/ 451 h 470"/>
              <a:gd name="T52" fmla="*/ 415 w 437"/>
              <a:gd name="T53" fmla="*/ 364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3B4449"/>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101" name="圆角矩形 100"/>
          <p:cNvSpPr/>
          <p:nvPr/>
        </p:nvSpPr>
        <p:spPr>
          <a:xfrm>
            <a:off x="786532" y="805805"/>
            <a:ext cx="1562992" cy="696786"/>
          </a:xfrm>
          <a:prstGeom prst="roundRect">
            <a:avLst>
              <a:gd name="adj" fmla="val 9938"/>
            </a:avLst>
          </a:prstGeom>
          <a:solidFill>
            <a:srgbClr val="ED413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2400" b="1" dirty="0" smtClean="0">
                <a:solidFill>
                  <a:prstClr val="white"/>
                </a:solidFill>
                <a:cs typeface="+mn-ea"/>
                <a:sym typeface="+mn-lt"/>
              </a:rPr>
              <a:t>环境问题的分类:</a:t>
            </a:r>
          </a:p>
        </p:txBody>
      </p:sp>
      <p:sp>
        <p:nvSpPr>
          <p:cNvPr id="102" name="等腰三角形 101"/>
          <p:cNvSpPr/>
          <p:nvPr/>
        </p:nvSpPr>
        <p:spPr>
          <a:xfrm rot="16200000">
            <a:off x="706808" y="1023172"/>
            <a:ext cx="55837" cy="112833"/>
          </a:xfrm>
          <a:prstGeom prst="triangle">
            <a:avLst/>
          </a:prstGeom>
          <a:solidFill>
            <a:srgbClr val="ED413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endParaRPr lang="zh-CN" altLang="en-US" sz="1345">
              <a:solidFill>
                <a:prstClr val="white"/>
              </a:solidFill>
              <a:cs typeface="+mn-ea"/>
              <a:sym typeface="+mn-lt"/>
            </a:endParaRPr>
          </a:p>
        </p:txBody>
      </p:sp>
      <p:sp>
        <p:nvSpPr>
          <p:cNvPr id="5" name="Freeform 5"/>
          <p:cNvSpPr/>
          <p:nvPr/>
        </p:nvSpPr>
        <p:spPr bwMode="auto">
          <a:xfrm>
            <a:off x="3712028" y="-96208"/>
            <a:ext cx="4271944" cy="5229621"/>
          </a:xfrm>
          <a:custGeom>
            <a:avLst/>
            <a:gdLst>
              <a:gd name="T0" fmla="*/ 1412 w 1646"/>
              <a:gd name="T1" fmla="*/ 1674 h 2015"/>
              <a:gd name="T2" fmla="*/ 1372 w 1646"/>
              <a:gd name="T3" fmla="*/ 1163 h 2015"/>
              <a:gd name="T4" fmla="*/ 1439 w 1646"/>
              <a:gd name="T5" fmla="*/ 1075 h 2015"/>
              <a:gd name="T6" fmla="*/ 1536 w 1646"/>
              <a:gd name="T7" fmla="*/ 808 h 2015"/>
              <a:gd name="T8" fmla="*/ 1247 w 1646"/>
              <a:gd name="T9" fmla="*/ 156 h 2015"/>
              <a:gd name="T10" fmla="*/ 493 w 1646"/>
              <a:gd name="T11" fmla="*/ 100 h 2015"/>
              <a:gd name="T12" fmla="*/ 398 w 1646"/>
              <a:gd name="T13" fmla="*/ 157 h 2015"/>
              <a:gd name="T14" fmla="*/ 163 w 1646"/>
              <a:gd name="T15" fmla="*/ 524 h 2015"/>
              <a:gd name="T16" fmla="*/ 126 w 1646"/>
              <a:gd name="T17" fmla="*/ 617 h 2015"/>
              <a:gd name="T18" fmla="*/ 134 w 1646"/>
              <a:gd name="T19" fmla="*/ 682 h 2015"/>
              <a:gd name="T20" fmla="*/ 133 w 1646"/>
              <a:gd name="T21" fmla="*/ 749 h 2015"/>
              <a:gd name="T22" fmla="*/ 20 w 1646"/>
              <a:gd name="T23" fmla="*/ 977 h 2015"/>
              <a:gd name="T24" fmla="*/ 1 w 1646"/>
              <a:gd name="T25" fmla="*/ 1022 h 2015"/>
              <a:gd name="T26" fmla="*/ 35 w 1646"/>
              <a:gd name="T27" fmla="*/ 1079 h 2015"/>
              <a:gd name="T28" fmla="*/ 89 w 1646"/>
              <a:gd name="T29" fmla="*/ 1092 h 2015"/>
              <a:gd name="T30" fmla="*/ 103 w 1646"/>
              <a:gd name="T31" fmla="*/ 1178 h 2015"/>
              <a:gd name="T32" fmla="*/ 88 w 1646"/>
              <a:gd name="T33" fmla="*/ 1208 h 2015"/>
              <a:gd name="T34" fmla="*/ 113 w 1646"/>
              <a:gd name="T35" fmla="*/ 1250 h 2015"/>
              <a:gd name="T36" fmla="*/ 141 w 1646"/>
              <a:gd name="T37" fmla="*/ 1260 h 2015"/>
              <a:gd name="T38" fmla="*/ 118 w 1646"/>
              <a:gd name="T39" fmla="*/ 1278 h 2015"/>
              <a:gd name="T40" fmla="*/ 136 w 1646"/>
              <a:gd name="T41" fmla="*/ 1339 h 2015"/>
              <a:gd name="T42" fmla="*/ 151 w 1646"/>
              <a:gd name="T43" fmla="*/ 1373 h 2015"/>
              <a:gd name="T44" fmla="*/ 139 w 1646"/>
              <a:gd name="T45" fmla="*/ 1432 h 2015"/>
              <a:gd name="T46" fmla="*/ 215 w 1646"/>
              <a:gd name="T47" fmla="*/ 1540 h 2015"/>
              <a:gd name="T48" fmla="*/ 436 w 1646"/>
              <a:gd name="T49" fmla="*/ 1546 h 2015"/>
              <a:gd name="T50" fmla="*/ 541 w 1646"/>
              <a:gd name="T51" fmla="*/ 1617 h 2015"/>
              <a:gd name="T52" fmla="*/ 560 w 1646"/>
              <a:gd name="T53" fmla="*/ 1684 h 2015"/>
              <a:gd name="T54" fmla="*/ 644 w 1646"/>
              <a:gd name="T55" fmla="*/ 1879 h 2015"/>
              <a:gd name="T56" fmla="*/ 607 w 1646"/>
              <a:gd name="T57" fmla="*/ 2015 h 2015"/>
              <a:gd name="T58" fmla="*/ 1646 w 1646"/>
              <a:gd name="T59" fmla="*/ 2015 h 2015"/>
              <a:gd name="T60" fmla="*/ 1412 w 1646"/>
              <a:gd name="T61" fmla="*/ 1674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46" h="2015">
                <a:moveTo>
                  <a:pt x="1412" y="1674"/>
                </a:moveTo>
                <a:cubicBezTo>
                  <a:pt x="1287" y="1534"/>
                  <a:pt x="1265" y="1326"/>
                  <a:pt x="1372" y="1163"/>
                </a:cubicBezTo>
                <a:cubicBezTo>
                  <a:pt x="1391" y="1135"/>
                  <a:pt x="1413" y="1106"/>
                  <a:pt x="1439" y="1075"/>
                </a:cubicBezTo>
                <a:cubicBezTo>
                  <a:pt x="1499" y="1000"/>
                  <a:pt x="1530" y="907"/>
                  <a:pt x="1536" y="808"/>
                </a:cubicBezTo>
                <a:cubicBezTo>
                  <a:pt x="1551" y="579"/>
                  <a:pt x="1439" y="291"/>
                  <a:pt x="1247" y="156"/>
                </a:cubicBezTo>
                <a:cubicBezTo>
                  <a:pt x="1032" y="18"/>
                  <a:pt x="744" y="0"/>
                  <a:pt x="493" y="100"/>
                </a:cubicBezTo>
                <a:cubicBezTo>
                  <a:pt x="460" y="116"/>
                  <a:pt x="429" y="135"/>
                  <a:pt x="398" y="157"/>
                </a:cubicBezTo>
                <a:cubicBezTo>
                  <a:pt x="258" y="258"/>
                  <a:pt x="224" y="369"/>
                  <a:pt x="163" y="524"/>
                </a:cubicBezTo>
                <a:cubicBezTo>
                  <a:pt x="151" y="554"/>
                  <a:pt x="133" y="585"/>
                  <a:pt x="126" y="617"/>
                </a:cubicBezTo>
                <a:cubicBezTo>
                  <a:pt x="119" y="652"/>
                  <a:pt x="127" y="664"/>
                  <a:pt x="134" y="682"/>
                </a:cubicBezTo>
                <a:cubicBezTo>
                  <a:pt x="145" y="707"/>
                  <a:pt x="144" y="723"/>
                  <a:pt x="133" y="749"/>
                </a:cubicBezTo>
                <a:cubicBezTo>
                  <a:pt x="97" y="826"/>
                  <a:pt x="65" y="904"/>
                  <a:pt x="20" y="977"/>
                </a:cubicBezTo>
                <a:cubicBezTo>
                  <a:pt x="12" y="989"/>
                  <a:pt x="2" y="1005"/>
                  <a:pt x="1" y="1022"/>
                </a:cubicBezTo>
                <a:cubicBezTo>
                  <a:pt x="0" y="1046"/>
                  <a:pt x="11" y="1070"/>
                  <a:pt x="35" y="1079"/>
                </a:cubicBezTo>
                <a:cubicBezTo>
                  <a:pt x="52" y="1085"/>
                  <a:pt x="71" y="1083"/>
                  <a:pt x="89" y="1092"/>
                </a:cubicBezTo>
                <a:cubicBezTo>
                  <a:pt x="130" y="1112"/>
                  <a:pt x="124" y="1148"/>
                  <a:pt x="103" y="1178"/>
                </a:cubicBezTo>
                <a:cubicBezTo>
                  <a:pt x="96" y="1189"/>
                  <a:pt x="89" y="1199"/>
                  <a:pt x="88" y="1208"/>
                </a:cubicBezTo>
                <a:cubicBezTo>
                  <a:pt x="85" y="1225"/>
                  <a:pt x="90" y="1240"/>
                  <a:pt x="113" y="1250"/>
                </a:cubicBezTo>
                <a:cubicBezTo>
                  <a:pt x="120" y="1254"/>
                  <a:pt x="130" y="1257"/>
                  <a:pt x="141" y="1260"/>
                </a:cubicBezTo>
                <a:cubicBezTo>
                  <a:pt x="131" y="1266"/>
                  <a:pt x="123" y="1272"/>
                  <a:pt x="118" y="1278"/>
                </a:cubicBezTo>
                <a:cubicBezTo>
                  <a:pt x="94" y="1302"/>
                  <a:pt x="114" y="1325"/>
                  <a:pt x="136" y="1339"/>
                </a:cubicBezTo>
                <a:cubicBezTo>
                  <a:pt x="150" y="1348"/>
                  <a:pt x="159" y="1356"/>
                  <a:pt x="151" y="1373"/>
                </a:cubicBezTo>
                <a:cubicBezTo>
                  <a:pt x="142" y="1393"/>
                  <a:pt x="139" y="1413"/>
                  <a:pt x="139" y="1432"/>
                </a:cubicBezTo>
                <a:cubicBezTo>
                  <a:pt x="140" y="1481"/>
                  <a:pt x="166" y="1527"/>
                  <a:pt x="215" y="1540"/>
                </a:cubicBezTo>
                <a:cubicBezTo>
                  <a:pt x="277" y="1556"/>
                  <a:pt x="371" y="1542"/>
                  <a:pt x="436" y="1546"/>
                </a:cubicBezTo>
                <a:cubicBezTo>
                  <a:pt x="483" y="1550"/>
                  <a:pt x="520" y="1567"/>
                  <a:pt x="541" y="1617"/>
                </a:cubicBezTo>
                <a:cubicBezTo>
                  <a:pt x="550" y="1639"/>
                  <a:pt x="555" y="1661"/>
                  <a:pt x="560" y="1684"/>
                </a:cubicBezTo>
                <a:cubicBezTo>
                  <a:pt x="577" y="1767"/>
                  <a:pt x="616" y="1806"/>
                  <a:pt x="644" y="1879"/>
                </a:cubicBezTo>
                <a:cubicBezTo>
                  <a:pt x="660" y="1920"/>
                  <a:pt x="660" y="1966"/>
                  <a:pt x="607" y="2015"/>
                </a:cubicBezTo>
                <a:cubicBezTo>
                  <a:pt x="1646" y="2015"/>
                  <a:pt x="1646" y="2015"/>
                  <a:pt x="1646" y="2015"/>
                </a:cubicBezTo>
                <a:cubicBezTo>
                  <a:pt x="1600" y="1886"/>
                  <a:pt x="1527" y="1803"/>
                  <a:pt x="1412" y="1674"/>
                </a:cubicBez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6" name="Freeform 6"/>
          <p:cNvSpPr/>
          <p:nvPr/>
        </p:nvSpPr>
        <p:spPr bwMode="auto">
          <a:xfrm>
            <a:off x="3712070" y="0"/>
            <a:ext cx="2107477" cy="5133414"/>
          </a:xfrm>
          <a:custGeom>
            <a:avLst/>
            <a:gdLst>
              <a:gd name="T0" fmla="*/ 812 w 812"/>
              <a:gd name="T1" fmla="*/ 0 h 1978"/>
              <a:gd name="T2" fmla="*/ 493 w 812"/>
              <a:gd name="T3" fmla="*/ 63 h 1978"/>
              <a:gd name="T4" fmla="*/ 398 w 812"/>
              <a:gd name="T5" fmla="*/ 120 h 1978"/>
              <a:gd name="T6" fmla="*/ 163 w 812"/>
              <a:gd name="T7" fmla="*/ 487 h 1978"/>
              <a:gd name="T8" fmla="*/ 126 w 812"/>
              <a:gd name="T9" fmla="*/ 580 h 1978"/>
              <a:gd name="T10" fmla="*/ 134 w 812"/>
              <a:gd name="T11" fmla="*/ 645 h 1978"/>
              <a:gd name="T12" fmla="*/ 133 w 812"/>
              <a:gd name="T13" fmla="*/ 712 h 1978"/>
              <a:gd name="T14" fmla="*/ 20 w 812"/>
              <a:gd name="T15" fmla="*/ 940 h 1978"/>
              <a:gd name="T16" fmla="*/ 1 w 812"/>
              <a:gd name="T17" fmla="*/ 985 h 1978"/>
              <a:gd name="T18" fmla="*/ 35 w 812"/>
              <a:gd name="T19" fmla="*/ 1042 h 1978"/>
              <a:gd name="T20" fmla="*/ 89 w 812"/>
              <a:gd name="T21" fmla="*/ 1055 h 1978"/>
              <a:gd name="T22" fmla="*/ 103 w 812"/>
              <a:gd name="T23" fmla="*/ 1141 h 1978"/>
              <a:gd name="T24" fmla="*/ 88 w 812"/>
              <a:gd name="T25" fmla="*/ 1171 h 1978"/>
              <a:gd name="T26" fmla="*/ 113 w 812"/>
              <a:gd name="T27" fmla="*/ 1213 h 1978"/>
              <a:gd name="T28" fmla="*/ 141 w 812"/>
              <a:gd name="T29" fmla="*/ 1223 h 1978"/>
              <a:gd name="T30" fmla="*/ 118 w 812"/>
              <a:gd name="T31" fmla="*/ 1241 h 1978"/>
              <a:gd name="T32" fmla="*/ 136 w 812"/>
              <a:gd name="T33" fmla="*/ 1302 h 1978"/>
              <a:gd name="T34" fmla="*/ 151 w 812"/>
              <a:gd name="T35" fmla="*/ 1336 h 1978"/>
              <a:gd name="T36" fmla="*/ 139 w 812"/>
              <a:gd name="T37" fmla="*/ 1395 h 1978"/>
              <a:gd name="T38" fmla="*/ 215 w 812"/>
              <a:gd name="T39" fmla="*/ 1503 h 1978"/>
              <a:gd name="T40" fmla="*/ 436 w 812"/>
              <a:gd name="T41" fmla="*/ 1509 h 1978"/>
              <a:gd name="T42" fmla="*/ 541 w 812"/>
              <a:gd name="T43" fmla="*/ 1580 h 1978"/>
              <a:gd name="T44" fmla="*/ 560 w 812"/>
              <a:gd name="T45" fmla="*/ 1647 h 1978"/>
              <a:gd name="T46" fmla="*/ 644 w 812"/>
              <a:gd name="T47" fmla="*/ 1842 h 1978"/>
              <a:gd name="T48" fmla="*/ 607 w 812"/>
              <a:gd name="T49" fmla="*/ 1978 h 1978"/>
              <a:gd name="T50" fmla="*/ 812 w 812"/>
              <a:gd name="T51" fmla="*/ 1978 h 1978"/>
              <a:gd name="T52" fmla="*/ 812 w 812"/>
              <a:gd name="T53" fmla="*/ 0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12" h="1978">
                <a:moveTo>
                  <a:pt x="812" y="0"/>
                </a:moveTo>
                <a:cubicBezTo>
                  <a:pt x="704" y="1"/>
                  <a:pt x="596" y="22"/>
                  <a:pt x="493" y="63"/>
                </a:cubicBezTo>
                <a:cubicBezTo>
                  <a:pt x="460" y="79"/>
                  <a:pt x="429" y="98"/>
                  <a:pt x="398" y="120"/>
                </a:cubicBezTo>
                <a:cubicBezTo>
                  <a:pt x="258" y="221"/>
                  <a:pt x="224" y="332"/>
                  <a:pt x="163" y="487"/>
                </a:cubicBezTo>
                <a:cubicBezTo>
                  <a:pt x="151" y="517"/>
                  <a:pt x="133" y="548"/>
                  <a:pt x="126" y="580"/>
                </a:cubicBezTo>
                <a:cubicBezTo>
                  <a:pt x="119" y="615"/>
                  <a:pt x="127" y="627"/>
                  <a:pt x="134" y="645"/>
                </a:cubicBezTo>
                <a:cubicBezTo>
                  <a:pt x="145" y="670"/>
                  <a:pt x="144" y="686"/>
                  <a:pt x="133" y="712"/>
                </a:cubicBezTo>
                <a:cubicBezTo>
                  <a:pt x="97" y="789"/>
                  <a:pt x="65" y="867"/>
                  <a:pt x="20" y="940"/>
                </a:cubicBezTo>
                <a:cubicBezTo>
                  <a:pt x="12" y="952"/>
                  <a:pt x="2" y="968"/>
                  <a:pt x="1" y="985"/>
                </a:cubicBezTo>
                <a:cubicBezTo>
                  <a:pt x="0" y="1009"/>
                  <a:pt x="11" y="1033"/>
                  <a:pt x="35" y="1042"/>
                </a:cubicBezTo>
                <a:cubicBezTo>
                  <a:pt x="52" y="1048"/>
                  <a:pt x="71" y="1046"/>
                  <a:pt x="89" y="1055"/>
                </a:cubicBezTo>
                <a:cubicBezTo>
                  <a:pt x="130" y="1075"/>
                  <a:pt x="124" y="1111"/>
                  <a:pt x="103" y="1141"/>
                </a:cubicBezTo>
                <a:cubicBezTo>
                  <a:pt x="96" y="1152"/>
                  <a:pt x="89" y="1162"/>
                  <a:pt x="88" y="1171"/>
                </a:cubicBezTo>
                <a:cubicBezTo>
                  <a:pt x="85" y="1188"/>
                  <a:pt x="90" y="1203"/>
                  <a:pt x="113" y="1213"/>
                </a:cubicBezTo>
                <a:cubicBezTo>
                  <a:pt x="120" y="1217"/>
                  <a:pt x="130" y="1220"/>
                  <a:pt x="141" y="1223"/>
                </a:cubicBezTo>
                <a:cubicBezTo>
                  <a:pt x="131" y="1229"/>
                  <a:pt x="123" y="1235"/>
                  <a:pt x="118" y="1241"/>
                </a:cubicBezTo>
                <a:cubicBezTo>
                  <a:pt x="94" y="1265"/>
                  <a:pt x="114" y="1288"/>
                  <a:pt x="136" y="1302"/>
                </a:cubicBezTo>
                <a:cubicBezTo>
                  <a:pt x="150" y="1311"/>
                  <a:pt x="159" y="1319"/>
                  <a:pt x="151" y="1336"/>
                </a:cubicBezTo>
                <a:cubicBezTo>
                  <a:pt x="142" y="1356"/>
                  <a:pt x="139" y="1376"/>
                  <a:pt x="139" y="1395"/>
                </a:cubicBezTo>
                <a:cubicBezTo>
                  <a:pt x="140" y="1444"/>
                  <a:pt x="166" y="1490"/>
                  <a:pt x="215" y="1503"/>
                </a:cubicBezTo>
                <a:cubicBezTo>
                  <a:pt x="277" y="1519"/>
                  <a:pt x="371" y="1505"/>
                  <a:pt x="436" y="1509"/>
                </a:cubicBezTo>
                <a:cubicBezTo>
                  <a:pt x="483" y="1513"/>
                  <a:pt x="520" y="1530"/>
                  <a:pt x="541" y="1580"/>
                </a:cubicBezTo>
                <a:cubicBezTo>
                  <a:pt x="550" y="1602"/>
                  <a:pt x="555" y="1624"/>
                  <a:pt x="560" y="1647"/>
                </a:cubicBezTo>
                <a:cubicBezTo>
                  <a:pt x="577" y="1730"/>
                  <a:pt x="616" y="1769"/>
                  <a:pt x="644" y="1842"/>
                </a:cubicBezTo>
                <a:cubicBezTo>
                  <a:pt x="660" y="1883"/>
                  <a:pt x="660" y="1929"/>
                  <a:pt x="607" y="1978"/>
                </a:cubicBezTo>
                <a:cubicBezTo>
                  <a:pt x="812" y="1978"/>
                  <a:pt x="812" y="1978"/>
                  <a:pt x="812" y="1978"/>
                </a:cubicBezTo>
                <a:cubicBezTo>
                  <a:pt x="812" y="0"/>
                  <a:pt x="812" y="0"/>
                  <a:pt x="812" y="0"/>
                </a:cubicBezTo>
                <a:close/>
              </a:path>
            </a:pathLst>
          </a:custGeom>
          <a:solidFill>
            <a:srgbClr val="F39E02"/>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7" name="Freeform 7"/>
          <p:cNvSpPr/>
          <p:nvPr/>
        </p:nvSpPr>
        <p:spPr bwMode="auto">
          <a:xfrm>
            <a:off x="3843862" y="-96166"/>
            <a:ext cx="3893192" cy="2393297"/>
          </a:xfrm>
          <a:custGeom>
            <a:avLst/>
            <a:gdLst>
              <a:gd name="T0" fmla="*/ 1466 w 1500"/>
              <a:gd name="T1" fmla="*/ 922 h 922"/>
              <a:gd name="T2" fmla="*/ 1485 w 1500"/>
              <a:gd name="T3" fmla="*/ 808 h 922"/>
              <a:gd name="T4" fmla="*/ 1196 w 1500"/>
              <a:gd name="T5" fmla="*/ 156 h 922"/>
              <a:gd name="T6" fmla="*/ 442 w 1500"/>
              <a:gd name="T7" fmla="*/ 100 h 922"/>
              <a:gd name="T8" fmla="*/ 347 w 1500"/>
              <a:gd name="T9" fmla="*/ 157 h 922"/>
              <a:gd name="T10" fmla="*/ 112 w 1500"/>
              <a:gd name="T11" fmla="*/ 524 h 922"/>
              <a:gd name="T12" fmla="*/ 75 w 1500"/>
              <a:gd name="T13" fmla="*/ 617 h 922"/>
              <a:gd name="T14" fmla="*/ 83 w 1500"/>
              <a:gd name="T15" fmla="*/ 682 h 922"/>
              <a:gd name="T16" fmla="*/ 82 w 1500"/>
              <a:gd name="T17" fmla="*/ 749 h 922"/>
              <a:gd name="T18" fmla="*/ 0 w 1500"/>
              <a:gd name="T19" fmla="*/ 922 h 922"/>
              <a:gd name="T20" fmla="*/ 1466 w 1500"/>
              <a:gd name="T21" fmla="*/ 922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0" h="922">
                <a:moveTo>
                  <a:pt x="1466" y="922"/>
                </a:moveTo>
                <a:cubicBezTo>
                  <a:pt x="1476" y="885"/>
                  <a:pt x="1483" y="847"/>
                  <a:pt x="1485" y="808"/>
                </a:cubicBezTo>
                <a:cubicBezTo>
                  <a:pt x="1500" y="579"/>
                  <a:pt x="1388" y="291"/>
                  <a:pt x="1196" y="156"/>
                </a:cubicBezTo>
                <a:cubicBezTo>
                  <a:pt x="981" y="18"/>
                  <a:pt x="693" y="0"/>
                  <a:pt x="442" y="100"/>
                </a:cubicBezTo>
                <a:cubicBezTo>
                  <a:pt x="409" y="116"/>
                  <a:pt x="378" y="135"/>
                  <a:pt x="347" y="157"/>
                </a:cubicBezTo>
                <a:cubicBezTo>
                  <a:pt x="207" y="258"/>
                  <a:pt x="173" y="369"/>
                  <a:pt x="112" y="524"/>
                </a:cubicBezTo>
                <a:cubicBezTo>
                  <a:pt x="100" y="554"/>
                  <a:pt x="82" y="585"/>
                  <a:pt x="75" y="617"/>
                </a:cubicBezTo>
                <a:cubicBezTo>
                  <a:pt x="68" y="652"/>
                  <a:pt x="76" y="664"/>
                  <a:pt x="83" y="682"/>
                </a:cubicBezTo>
                <a:cubicBezTo>
                  <a:pt x="94" y="707"/>
                  <a:pt x="93" y="723"/>
                  <a:pt x="82" y="749"/>
                </a:cubicBezTo>
                <a:cubicBezTo>
                  <a:pt x="55" y="807"/>
                  <a:pt x="30" y="866"/>
                  <a:pt x="0" y="922"/>
                </a:cubicBezTo>
                <a:cubicBezTo>
                  <a:pt x="1466" y="922"/>
                  <a:pt x="1466" y="922"/>
                  <a:pt x="1466" y="922"/>
                </a:cubicBezTo>
                <a:close/>
              </a:path>
            </a:pathLst>
          </a:custGeom>
          <a:solidFill>
            <a:srgbClr val="E72918"/>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8" name="Freeform 8"/>
          <p:cNvSpPr/>
          <p:nvPr/>
        </p:nvSpPr>
        <p:spPr bwMode="auto">
          <a:xfrm>
            <a:off x="3843820" y="0"/>
            <a:ext cx="1975685" cy="2297090"/>
          </a:xfrm>
          <a:custGeom>
            <a:avLst/>
            <a:gdLst>
              <a:gd name="T0" fmla="*/ 761 w 761"/>
              <a:gd name="T1" fmla="*/ 0 h 885"/>
              <a:gd name="T2" fmla="*/ 442 w 761"/>
              <a:gd name="T3" fmla="*/ 63 h 885"/>
              <a:gd name="T4" fmla="*/ 347 w 761"/>
              <a:gd name="T5" fmla="*/ 120 h 885"/>
              <a:gd name="T6" fmla="*/ 112 w 761"/>
              <a:gd name="T7" fmla="*/ 487 h 885"/>
              <a:gd name="T8" fmla="*/ 75 w 761"/>
              <a:gd name="T9" fmla="*/ 580 h 885"/>
              <a:gd name="T10" fmla="*/ 83 w 761"/>
              <a:gd name="T11" fmla="*/ 645 h 885"/>
              <a:gd name="T12" fmla="*/ 82 w 761"/>
              <a:gd name="T13" fmla="*/ 712 h 885"/>
              <a:gd name="T14" fmla="*/ 0 w 761"/>
              <a:gd name="T15" fmla="*/ 885 h 885"/>
              <a:gd name="T16" fmla="*/ 761 w 761"/>
              <a:gd name="T17" fmla="*/ 885 h 885"/>
              <a:gd name="T18" fmla="*/ 761 w 761"/>
              <a:gd name="T19"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885">
                <a:moveTo>
                  <a:pt x="761" y="0"/>
                </a:moveTo>
                <a:cubicBezTo>
                  <a:pt x="653" y="1"/>
                  <a:pt x="545" y="22"/>
                  <a:pt x="442" y="63"/>
                </a:cubicBezTo>
                <a:cubicBezTo>
                  <a:pt x="409" y="79"/>
                  <a:pt x="378" y="98"/>
                  <a:pt x="347" y="120"/>
                </a:cubicBezTo>
                <a:cubicBezTo>
                  <a:pt x="207" y="221"/>
                  <a:pt x="173" y="332"/>
                  <a:pt x="112" y="487"/>
                </a:cubicBezTo>
                <a:cubicBezTo>
                  <a:pt x="100" y="517"/>
                  <a:pt x="82" y="548"/>
                  <a:pt x="75" y="580"/>
                </a:cubicBezTo>
                <a:cubicBezTo>
                  <a:pt x="68" y="615"/>
                  <a:pt x="76" y="627"/>
                  <a:pt x="83" y="645"/>
                </a:cubicBezTo>
                <a:cubicBezTo>
                  <a:pt x="94" y="670"/>
                  <a:pt x="93" y="686"/>
                  <a:pt x="82" y="712"/>
                </a:cubicBezTo>
                <a:cubicBezTo>
                  <a:pt x="55" y="770"/>
                  <a:pt x="30" y="829"/>
                  <a:pt x="0" y="885"/>
                </a:cubicBezTo>
                <a:cubicBezTo>
                  <a:pt x="761" y="885"/>
                  <a:pt x="761" y="885"/>
                  <a:pt x="761" y="885"/>
                </a:cubicBezTo>
                <a:cubicBezTo>
                  <a:pt x="761" y="0"/>
                  <a:pt x="761" y="0"/>
                  <a:pt x="761" y="0"/>
                </a:cubicBezTo>
                <a:close/>
              </a:path>
            </a:pathLst>
          </a:custGeom>
          <a:solidFill>
            <a:srgbClr val="009E9F"/>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33" name="Freeform 9"/>
          <p:cNvSpPr/>
          <p:nvPr/>
        </p:nvSpPr>
        <p:spPr bwMode="auto">
          <a:xfrm>
            <a:off x="5388510" y="1502492"/>
            <a:ext cx="194719" cy="646131"/>
          </a:xfrm>
          <a:custGeom>
            <a:avLst/>
            <a:gdLst>
              <a:gd name="T0" fmla="*/ 164 w 164"/>
              <a:gd name="T1" fmla="*/ 0 h 544"/>
              <a:gd name="T2" fmla="*/ 164 w 164"/>
              <a:gd name="T3" fmla="*/ 544 h 544"/>
              <a:gd name="T4" fmla="*/ 72 w 164"/>
              <a:gd name="T5" fmla="*/ 544 h 544"/>
              <a:gd name="T6" fmla="*/ 72 w 164"/>
              <a:gd name="T7" fmla="*/ 75 h 544"/>
              <a:gd name="T8" fmla="*/ 41 w 164"/>
              <a:gd name="T9" fmla="*/ 134 h 544"/>
              <a:gd name="T10" fmla="*/ 0 w 164"/>
              <a:gd name="T11" fmla="*/ 110 h 544"/>
              <a:gd name="T12" fmla="*/ 63 w 164"/>
              <a:gd name="T13" fmla="*/ 0 h 544"/>
              <a:gd name="T14" fmla="*/ 164 w 164"/>
              <a:gd name="T15" fmla="*/ 0 h 544"/>
              <a:gd name="T16" fmla="*/ 164 w 164"/>
              <a:gd name="T17"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544">
                <a:moveTo>
                  <a:pt x="164" y="0"/>
                </a:moveTo>
                <a:lnTo>
                  <a:pt x="164" y="544"/>
                </a:lnTo>
                <a:lnTo>
                  <a:pt x="72" y="544"/>
                </a:lnTo>
                <a:lnTo>
                  <a:pt x="72" y="75"/>
                </a:lnTo>
                <a:lnTo>
                  <a:pt x="41" y="134"/>
                </a:lnTo>
                <a:lnTo>
                  <a:pt x="0" y="110"/>
                </a:lnTo>
                <a:lnTo>
                  <a:pt x="63" y="0"/>
                </a:lnTo>
                <a:lnTo>
                  <a:pt x="164" y="0"/>
                </a:lnTo>
                <a:lnTo>
                  <a:pt x="1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34" name="Freeform 10"/>
          <p:cNvSpPr/>
          <p:nvPr/>
        </p:nvSpPr>
        <p:spPr bwMode="auto">
          <a:xfrm>
            <a:off x="5966732" y="1502492"/>
            <a:ext cx="286142" cy="646131"/>
          </a:xfrm>
          <a:custGeom>
            <a:avLst/>
            <a:gdLst>
              <a:gd name="T0" fmla="*/ 105 w 110"/>
              <a:gd name="T1" fmla="*/ 98 h 249"/>
              <a:gd name="T2" fmla="*/ 110 w 110"/>
              <a:gd name="T3" fmla="*/ 79 h 249"/>
              <a:gd name="T4" fmla="*/ 110 w 110"/>
              <a:gd name="T5" fmla="*/ 38 h 249"/>
              <a:gd name="T6" fmla="*/ 99 w 110"/>
              <a:gd name="T7" fmla="*/ 11 h 249"/>
              <a:gd name="T8" fmla="*/ 72 w 110"/>
              <a:gd name="T9" fmla="*/ 0 h 249"/>
              <a:gd name="T10" fmla="*/ 38 w 110"/>
              <a:gd name="T11" fmla="*/ 0 h 249"/>
              <a:gd name="T12" fmla="*/ 11 w 110"/>
              <a:gd name="T13" fmla="*/ 11 h 249"/>
              <a:gd name="T14" fmla="*/ 0 w 110"/>
              <a:gd name="T15" fmla="*/ 38 h 249"/>
              <a:gd name="T16" fmla="*/ 0 w 110"/>
              <a:gd name="T17" fmla="*/ 70 h 249"/>
              <a:gd name="T18" fmla="*/ 41 w 110"/>
              <a:gd name="T19" fmla="*/ 70 h 249"/>
              <a:gd name="T20" fmla="*/ 41 w 110"/>
              <a:gd name="T21" fmla="*/ 35 h 249"/>
              <a:gd name="T22" fmla="*/ 69 w 110"/>
              <a:gd name="T23" fmla="*/ 35 h 249"/>
              <a:gd name="T24" fmla="*/ 69 w 110"/>
              <a:gd name="T25" fmla="*/ 91 h 249"/>
              <a:gd name="T26" fmla="*/ 0 w 110"/>
              <a:gd name="T27" fmla="*/ 215 h 249"/>
              <a:gd name="T28" fmla="*/ 0 w 110"/>
              <a:gd name="T29" fmla="*/ 249 h 249"/>
              <a:gd name="T30" fmla="*/ 110 w 110"/>
              <a:gd name="T31" fmla="*/ 249 h 249"/>
              <a:gd name="T32" fmla="*/ 110 w 110"/>
              <a:gd name="T33" fmla="*/ 215 h 249"/>
              <a:gd name="T34" fmla="*/ 40 w 110"/>
              <a:gd name="T35" fmla="*/ 215 h 249"/>
              <a:gd name="T36" fmla="*/ 105 w 110"/>
              <a:gd name="T37" fmla="*/ 9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249">
                <a:moveTo>
                  <a:pt x="105" y="98"/>
                </a:moveTo>
                <a:cubicBezTo>
                  <a:pt x="109" y="92"/>
                  <a:pt x="110" y="86"/>
                  <a:pt x="110" y="79"/>
                </a:cubicBezTo>
                <a:cubicBezTo>
                  <a:pt x="110" y="38"/>
                  <a:pt x="110" y="38"/>
                  <a:pt x="110" y="38"/>
                </a:cubicBezTo>
                <a:cubicBezTo>
                  <a:pt x="110" y="28"/>
                  <a:pt x="107" y="19"/>
                  <a:pt x="99" y="11"/>
                </a:cubicBezTo>
                <a:cubicBezTo>
                  <a:pt x="92" y="4"/>
                  <a:pt x="83" y="0"/>
                  <a:pt x="72" y="0"/>
                </a:cubicBezTo>
                <a:cubicBezTo>
                  <a:pt x="38" y="0"/>
                  <a:pt x="38" y="0"/>
                  <a:pt x="38" y="0"/>
                </a:cubicBezTo>
                <a:cubicBezTo>
                  <a:pt x="28" y="0"/>
                  <a:pt x="19" y="4"/>
                  <a:pt x="11" y="11"/>
                </a:cubicBezTo>
                <a:cubicBezTo>
                  <a:pt x="4" y="19"/>
                  <a:pt x="0" y="28"/>
                  <a:pt x="0" y="38"/>
                </a:cubicBezTo>
                <a:cubicBezTo>
                  <a:pt x="0" y="70"/>
                  <a:pt x="0" y="70"/>
                  <a:pt x="0" y="70"/>
                </a:cubicBezTo>
                <a:cubicBezTo>
                  <a:pt x="41" y="70"/>
                  <a:pt x="41" y="70"/>
                  <a:pt x="41" y="70"/>
                </a:cubicBezTo>
                <a:cubicBezTo>
                  <a:pt x="41" y="35"/>
                  <a:pt x="41" y="35"/>
                  <a:pt x="41" y="35"/>
                </a:cubicBezTo>
                <a:cubicBezTo>
                  <a:pt x="69" y="35"/>
                  <a:pt x="69" y="35"/>
                  <a:pt x="69" y="35"/>
                </a:cubicBezTo>
                <a:cubicBezTo>
                  <a:pt x="69" y="91"/>
                  <a:pt x="69" y="91"/>
                  <a:pt x="69" y="91"/>
                </a:cubicBezTo>
                <a:cubicBezTo>
                  <a:pt x="0" y="215"/>
                  <a:pt x="0" y="215"/>
                  <a:pt x="0" y="215"/>
                </a:cubicBezTo>
                <a:cubicBezTo>
                  <a:pt x="0" y="249"/>
                  <a:pt x="0" y="249"/>
                  <a:pt x="0" y="249"/>
                </a:cubicBezTo>
                <a:cubicBezTo>
                  <a:pt x="110" y="249"/>
                  <a:pt x="110" y="249"/>
                  <a:pt x="110" y="249"/>
                </a:cubicBezTo>
                <a:cubicBezTo>
                  <a:pt x="110" y="215"/>
                  <a:pt x="110" y="215"/>
                  <a:pt x="110" y="215"/>
                </a:cubicBezTo>
                <a:cubicBezTo>
                  <a:pt x="40" y="215"/>
                  <a:pt x="40" y="215"/>
                  <a:pt x="40" y="215"/>
                </a:cubicBezTo>
                <a:cubicBezTo>
                  <a:pt x="105" y="98"/>
                  <a:pt x="105" y="98"/>
                  <a:pt x="105"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35" name="Freeform 11"/>
          <p:cNvSpPr/>
          <p:nvPr/>
        </p:nvSpPr>
        <p:spPr bwMode="auto">
          <a:xfrm>
            <a:off x="5382616" y="2444370"/>
            <a:ext cx="288517" cy="649694"/>
          </a:xfrm>
          <a:custGeom>
            <a:avLst/>
            <a:gdLst>
              <a:gd name="T0" fmla="*/ 73 w 111"/>
              <a:gd name="T1" fmla="*/ 0 h 250"/>
              <a:gd name="T2" fmla="*/ 100 w 111"/>
              <a:gd name="T3" fmla="*/ 11 h 250"/>
              <a:gd name="T4" fmla="*/ 111 w 111"/>
              <a:gd name="T5" fmla="*/ 38 h 250"/>
              <a:gd name="T6" fmla="*/ 111 w 111"/>
              <a:gd name="T7" fmla="*/ 91 h 250"/>
              <a:gd name="T8" fmla="*/ 105 w 111"/>
              <a:gd name="T9" fmla="*/ 111 h 250"/>
              <a:gd name="T10" fmla="*/ 90 w 111"/>
              <a:gd name="T11" fmla="*/ 125 h 250"/>
              <a:gd name="T12" fmla="*/ 105 w 111"/>
              <a:gd name="T13" fmla="*/ 139 h 250"/>
              <a:gd name="T14" fmla="*/ 111 w 111"/>
              <a:gd name="T15" fmla="*/ 159 h 250"/>
              <a:gd name="T16" fmla="*/ 111 w 111"/>
              <a:gd name="T17" fmla="*/ 211 h 250"/>
              <a:gd name="T18" fmla="*/ 100 w 111"/>
              <a:gd name="T19" fmla="*/ 238 h 250"/>
              <a:gd name="T20" fmla="*/ 73 w 111"/>
              <a:gd name="T21" fmla="*/ 250 h 250"/>
              <a:gd name="T22" fmla="*/ 38 w 111"/>
              <a:gd name="T23" fmla="*/ 250 h 250"/>
              <a:gd name="T24" fmla="*/ 12 w 111"/>
              <a:gd name="T25" fmla="*/ 238 h 250"/>
              <a:gd name="T26" fmla="*/ 0 w 111"/>
              <a:gd name="T27" fmla="*/ 211 h 250"/>
              <a:gd name="T28" fmla="*/ 0 w 111"/>
              <a:gd name="T29" fmla="*/ 180 h 250"/>
              <a:gd name="T30" fmla="*/ 41 w 111"/>
              <a:gd name="T31" fmla="*/ 180 h 250"/>
              <a:gd name="T32" fmla="*/ 41 w 111"/>
              <a:gd name="T33" fmla="*/ 215 h 250"/>
              <a:gd name="T34" fmla="*/ 70 w 111"/>
              <a:gd name="T35" fmla="*/ 215 h 250"/>
              <a:gd name="T36" fmla="*/ 70 w 111"/>
              <a:gd name="T37" fmla="*/ 142 h 250"/>
              <a:gd name="T38" fmla="*/ 41 w 111"/>
              <a:gd name="T39" fmla="*/ 142 h 250"/>
              <a:gd name="T40" fmla="*/ 41 w 111"/>
              <a:gd name="T41" fmla="*/ 107 h 250"/>
              <a:gd name="T42" fmla="*/ 70 w 111"/>
              <a:gd name="T43" fmla="*/ 107 h 250"/>
              <a:gd name="T44" fmla="*/ 70 w 111"/>
              <a:gd name="T45" fmla="*/ 35 h 250"/>
              <a:gd name="T46" fmla="*/ 41 w 111"/>
              <a:gd name="T47" fmla="*/ 35 h 250"/>
              <a:gd name="T48" fmla="*/ 41 w 111"/>
              <a:gd name="T49" fmla="*/ 70 h 250"/>
              <a:gd name="T50" fmla="*/ 0 w 111"/>
              <a:gd name="T51" fmla="*/ 70 h 250"/>
              <a:gd name="T52" fmla="*/ 0 w 111"/>
              <a:gd name="T53" fmla="*/ 38 h 250"/>
              <a:gd name="T54" fmla="*/ 12 w 111"/>
              <a:gd name="T55" fmla="*/ 11 h 250"/>
              <a:gd name="T56" fmla="*/ 38 w 111"/>
              <a:gd name="T57" fmla="*/ 0 h 250"/>
              <a:gd name="T58" fmla="*/ 73 w 111"/>
              <a:gd name="T5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250">
                <a:moveTo>
                  <a:pt x="73" y="0"/>
                </a:moveTo>
                <a:cubicBezTo>
                  <a:pt x="83" y="0"/>
                  <a:pt x="92" y="4"/>
                  <a:pt x="100" y="11"/>
                </a:cubicBezTo>
                <a:cubicBezTo>
                  <a:pt x="107" y="19"/>
                  <a:pt x="111" y="28"/>
                  <a:pt x="111" y="38"/>
                </a:cubicBezTo>
                <a:cubicBezTo>
                  <a:pt x="111" y="91"/>
                  <a:pt x="111" y="91"/>
                  <a:pt x="111" y="91"/>
                </a:cubicBezTo>
                <a:cubicBezTo>
                  <a:pt x="111" y="98"/>
                  <a:pt x="109" y="105"/>
                  <a:pt x="105" y="111"/>
                </a:cubicBezTo>
                <a:cubicBezTo>
                  <a:pt x="101" y="117"/>
                  <a:pt x="96" y="122"/>
                  <a:pt x="90" y="125"/>
                </a:cubicBezTo>
                <a:cubicBezTo>
                  <a:pt x="96" y="128"/>
                  <a:pt x="101" y="133"/>
                  <a:pt x="105" y="139"/>
                </a:cubicBezTo>
                <a:cubicBezTo>
                  <a:pt x="109" y="145"/>
                  <a:pt x="111" y="152"/>
                  <a:pt x="111" y="159"/>
                </a:cubicBezTo>
                <a:cubicBezTo>
                  <a:pt x="111" y="211"/>
                  <a:pt x="111" y="211"/>
                  <a:pt x="111" y="211"/>
                </a:cubicBezTo>
                <a:cubicBezTo>
                  <a:pt x="111" y="222"/>
                  <a:pt x="107" y="231"/>
                  <a:pt x="100" y="238"/>
                </a:cubicBezTo>
                <a:cubicBezTo>
                  <a:pt x="92" y="246"/>
                  <a:pt x="83" y="250"/>
                  <a:pt x="73" y="250"/>
                </a:cubicBezTo>
                <a:cubicBezTo>
                  <a:pt x="38" y="250"/>
                  <a:pt x="38" y="250"/>
                  <a:pt x="38" y="250"/>
                </a:cubicBezTo>
                <a:cubicBezTo>
                  <a:pt x="28" y="250"/>
                  <a:pt x="19" y="246"/>
                  <a:pt x="12" y="238"/>
                </a:cubicBezTo>
                <a:cubicBezTo>
                  <a:pt x="4" y="231"/>
                  <a:pt x="0" y="222"/>
                  <a:pt x="0" y="211"/>
                </a:cubicBezTo>
                <a:cubicBezTo>
                  <a:pt x="0" y="180"/>
                  <a:pt x="0" y="180"/>
                  <a:pt x="0" y="180"/>
                </a:cubicBezTo>
                <a:cubicBezTo>
                  <a:pt x="41" y="180"/>
                  <a:pt x="41" y="180"/>
                  <a:pt x="41" y="180"/>
                </a:cubicBezTo>
                <a:cubicBezTo>
                  <a:pt x="41" y="215"/>
                  <a:pt x="41" y="215"/>
                  <a:pt x="41" y="215"/>
                </a:cubicBezTo>
                <a:cubicBezTo>
                  <a:pt x="70" y="215"/>
                  <a:pt x="70" y="215"/>
                  <a:pt x="70" y="215"/>
                </a:cubicBezTo>
                <a:cubicBezTo>
                  <a:pt x="70" y="142"/>
                  <a:pt x="70" y="142"/>
                  <a:pt x="70" y="142"/>
                </a:cubicBezTo>
                <a:cubicBezTo>
                  <a:pt x="41" y="142"/>
                  <a:pt x="41" y="142"/>
                  <a:pt x="41" y="142"/>
                </a:cubicBezTo>
                <a:cubicBezTo>
                  <a:pt x="41" y="107"/>
                  <a:pt x="41" y="107"/>
                  <a:pt x="41" y="107"/>
                </a:cubicBezTo>
                <a:cubicBezTo>
                  <a:pt x="70" y="107"/>
                  <a:pt x="70" y="107"/>
                  <a:pt x="70" y="107"/>
                </a:cubicBezTo>
                <a:cubicBezTo>
                  <a:pt x="70" y="35"/>
                  <a:pt x="70" y="35"/>
                  <a:pt x="70" y="35"/>
                </a:cubicBezTo>
                <a:cubicBezTo>
                  <a:pt x="41" y="35"/>
                  <a:pt x="41" y="35"/>
                  <a:pt x="41" y="35"/>
                </a:cubicBezTo>
                <a:cubicBezTo>
                  <a:pt x="41" y="70"/>
                  <a:pt x="41" y="70"/>
                  <a:pt x="41" y="70"/>
                </a:cubicBezTo>
                <a:cubicBezTo>
                  <a:pt x="0" y="70"/>
                  <a:pt x="0" y="70"/>
                  <a:pt x="0" y="70"/>
                </a:cubicBezTo>
                <a:cubicBezTo>
                  <a:pt x="0" y="38"/>
                  <a:pt x="0" y="38"/>
                  <a:pt x="0" y="38"/>
                </a:cubicBezTo>
                <a:cubicBezTo>
                  <a:pt x="0" y="28"/>
                  <a:pt x="4" y="19"/>
                  <a:pt x="12" y="11"/>
                </a:cubicBezTo>
                <a:cubicBezTo>
                  <a:pt x="19" y="4"/>
                  <a:pt x="28" y="0"/>
                  <a:pt x="38" y="0"/>
                </a:cubicBezTo>
                <a:cubicBezTo>
                  <a:pt x="73" y="0"/>
                  <a:pt x="73" y="0"/>
                  <a:pt x="7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36" name="Freeform 12"/>
          <p:cNvSpPr>
            <a:spLocks noEditPoints="1"/>
          </p:cNvSpPr>
          <p:nvPr/>
        </p:nvSpPr>
        <p:spPr bwMode="auto">
          <a:xfrm>
            <a:off x="5966732" y="2444370"/>
            <a:ext cx="330073" cy="647319"/>
          </a:xfrm>
          <a:custGeom>
            <a:avLst/>
            <a:gdLst>
              <a:gd name="T0" fmla="*/ 241 w 278"/>
              <a:gd name="T1" fmla="*/ 0 h 545"/>
              <a:gd name="T2" fmla="*/ 241 w 278"/>
              <a:gd name="T3" fmla="*/ 317 h 545"/>
              <a:gd name="T4" fmla="*/ 278 w 278"/>
              <a:gd name="T5" fmla="*/ 317 h 545"/>
              <a:gd name="T6" fmla="*/ 278 w 278"/>
              <a:gd name="T7" fmla="*/ 394 h 545"/>
              <a:gd name="T8" fmla="*/ 241 w 278"/>
              <a:gd name="T9" fmla="*/ 394 h 545"/>
              <a:gd name="T10" fmla="*/ 241 w 278"/>
              <a:gd name="T11" fmla="*/ 545 h 545"/>
              <a:gd name="T12" fmla="*/ 151 w 278"/>
              <a:gd name="T13" fmla="*/ 545 h 545"/>
              <a:gd name="T14" fmla="*/ 151 w 278"/>
              <a:gd name="T15" fmla="*/ 394 h 545"/>
              <a:gd name="T16" fmla="*/ 0 w 278"/>
              <a:gd name="T17" fmla="*/ 394 h 545"/>
              <a:gd name="T18" fmla="*/ 0 w 278"/>
              <a:gd name="T19" fmla="*/ 317 h 545"/>
              <a:gd name="T20" fmla="*/ 97 w 278"/>
              <a:gd name="T21" fmla="*/ 0 h 545"/>
              <a:gd name="T22" fmla="*/ 241 w 278"/>
              <a:gd name="T23" fmla="*/ 0 h 545"/>
              <a:gd name="T24" fmla="*/ 241 w 278"/>
              <a:gd name="T25" fmla="*/ 0 h 545"/>
              <a:gd name="T26" fmla="*/ 151 w 278"/>
              <a:gd name="T27" fmla="*/ 317 h 545"/>
              <a:gd name="T28" fmla="*/ 151 w 278"/>
              <a:gd name="T29" fmla="*/ 68 h 545"/>
              <a:gd name="T30" fmla="*/ 79 w 278"/>
              <a:gd name="T31" fmla="*/ 317 h 545"/>
              <a:gd name="T32" fmla="*/ 151 w 278"/>
              <a:gd name="T33" fmla="*/ 317 h 545"/>
              <a:gd name="T34" fmla="*/ 151 w 278"/>
              <a:gd name="T35" fmla="*/ 31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545">
                <a:moveTo>
                  <a:pt x="241" y="0"/>
                </a:moveTo>
                <a:lnTo>
                  <a:pt x="241" y="317"/>
                </a:lnTo>
                <a:lnTo>
                  <a:pt x="278" y="317"/>
                </a:lnTo>
                <a:lnTo>
                  <a:pt x="278" y="394"/>
                </a:lnTo>
                <a:lnTo>
                  <a:pt x="241" y="394"/>
                </a:lnTo>
                <a:lnTo>
                  <a:pt x="241" y="545"/>
                </a:lnTo>
                <a:lnTo>
                  <a:pt x="151" y="545"/>
                </a:lnTo>
                <a:lnTo>
                  <a:pt x="151" y="394"/>
                </a:lnTo>
                <a:lnTo>
                  <a:pt x="0" y="394"/>
                </a:lnTo>
                <a:lnTo>
                  <a:pt x="0" y="317"/>
                </a:lnTo>
                <a:lnTo>
                  <a:pt x="97" y="0"/>
                </a:lnTo>
                <a:lnTo>
                  <a:pt x="241" y="0"/>
                </a:lnTo>
                <a:lnTo>
                  <a:pt x="241" y="0"/>
                </a:lnTo>
                <a:close/>
                <a:moveTo>
                  <a:pt x="151" y="317"/>
                </a:moveTo>
                <a:lnTo>
                  <a:pt x="151" y="68"/>
                </a:lnTo>
                <a:lnTo>
                  <a:pt x="79" y="317"/>
                </a:lnTo>
                <a:lnTo>
                  <a:pt x="151" y="317"/>
                </a:lnTo>
                <a:lnTo>
                  <a:pt x="151" y="3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38" name="Freeform 14"/>
          <p:cNvSpPr>
            <a:spLocks noEditPoints="1"/>
          </p:cNvSpPr>
          <p:nvPr/>
        </p:nvSpPr>
        <p:spPr bwMode="auto">
          <a:xfrm>
            <a:off x="5357641" y="947844"/>
            <a:ext cx="339571" cy="391954"/>
          </a:xfrm>
          <a:custGeom>
            <a:avLst/>
            <a:gdLst>
              <a:gd name="T0" fmla="*/ 83 w 131"/>
              <a:gd name="T1" fmla="*/ 130 h 151"/>
              <a:gd name="T2" fmla="*/ 86 w 131"/>
              <a:gd name="T3" fmla="*/ 136 h 151"/>
              <a:gd name="T4" fmla="*/ 48 w 131"/>
              <a:gd name="T5" fmla="*/ 138 h 151"/>
              <a:gd name="T6" fmla="*/ 45 w 131"/>
              <a:gd name="T7" fmla="*/ 132 h 151"/>
              <a:gd name="T8" fmla="*/ 48 w 131"/>
              <a:gd name="T9" fmla="*/ 130 h 151"/>
              <a:gd name="T10" fmla="*/ 78 w 131"/>
              <a:gd name="T11" fmla="*/ 147 h 151"/>
              <a:gd name="T12" fmla="*/ 57 w 131"/>
              <a:gd name="T13" fmla="*/ 151 h 151"/>
              <a:gd name="T14" fmla="*/ 52 w 131"/>
              <a:gd name="T15" fmla="*/ 143 h 151"/>
              <a:gd name="T16" fmla="*/ 65 w 131"/>
              <a:gd name="T17" fmla="*/ 34 h 151"/>
              <a:gd name="T18" fmla="*/ 82 w 131"/>
              <a:gd name="T19" fmla="*/ 125 h 151"/>
              <a:gd name="T20" fmla="*/ 31 w 131"/>
              <a:gd name="T21" fmla="*/ 68 h 151"/>
              <a:gd name="T22" fmla="*/ 65 w 131"/>
              <a:gd name="T23" fmla="*/ 34 h 151"/>
              <a:gd name="T24" fmla="*/ 72 w 131"/>
              <a:gd name="T25" fmla="*/ 41 h 151"/>
              <a:gd name="T26" fmla="*/ 79 w 131"/>
              <a:gd name="T27" fmla="*/ 45 h 151"/>
              <a:gd name="T28" fmla="*/ 71 w 131"/>
              <a:gd name="T29" fmla="*/ 43 h 151"/>
              <a:gd name="T30" fmla="*/ 50 w 131"/>
              <a:gd name="T31" fmla="*/ 53 h 151"/>
              <a:gd name="T32" fmla="*/ 42 w 131"/>
              <a:gd name="T33" fmla="*/ 68 h 151"/>
              <a:gd name="T34" fmla="*/ 40 w 131"/>
              <a:gd name="T35" fmla="*/ 81 h 151"/>
              <a:gd name="T36" fmla="*/ 38 w 131"/>
              <a:gd name="T37" fmla="*/ 74 h 151"/>
              <a:gd name="T38" fmla="*/ 38 w 131"/>
              <a:gd name="T39" fmla="*/ 60 h 151"/>
              <a:gd name="T40" fmla="*/ 47 w 131"/>
              <a:gd name="T41" fmla="*/ 47 h 151"/>
              <a:gd name="T42" fmla="*/ 65 w 131"/>
              <a:gd name="T43" fmla="*/ 40 h 151"/>
              <a:gd name="T44" fmla="*/ 70 w 131"/>
              <a:gd name="T45" fmla="*/ 40 h 151"/>
              <a:gd name="T46" fmla="*/ 70 w 131"/>
              <a:gd name="T47" fmla="*/ 0 h 151"/>
              <a:gd name="T48" fmla="*/ 66 w 131"/>
              <a:gd name="T49" fmla="*/ 23 h 151"/>
              <a:gd name="T50" fmla="*/ 62 w 131"/>
              <a:gd name="T51" fmla="*/ 0 h 151"/>
              <a:gd name="T52" fmla="*/ 115 w 131"/>
              <a:gd name="T53" fmla="*/ 22 h 151"/>
              <a:gd name="T54" fmla="*/ 93 w 131"/>
              <a:gd name="T55" fmla="*/ 32 h 151"/>
              <a:gd name="T56" fmla="*/ 34 w 131"/>
              <a:gd name="T57" fmla="*/ 102 h 151"/>
              <a:gd name="T58" fmla="*/ 17 w 131"/>
              <a:gd name="T59" fmla="*/ 108 h 151"/>
              <a:gd name="T60" fmla="*/ 34 w 131"/>
              <a:gd name="T61" fmla="*/ 102 h 151"/>
              <a:gd name="T62" fmla="*/ 22 w 131"/>
              <a:gd name="T63" fmla="*/ 16 h 151"/>
              <a:gd name="T64" fmla="*/ 32 w 131"/>
              <a:gd name="T65" fmla="*/ 37 h 151"/>
              <a:gd name="T66" fmla="*/ 22 w 131"/>
              <a:gd name="T67" fmla="*/ 16 h 151"/>
              <a:gd name="T68" fmla="*/ 109 w 131"/>
              <a:gd name="T69" fmla="*/ 114 h 151"/>
              <a:gd name="T70" fmla="*/ 102 w 131"/>
              <a:gd name="T71" fmla="*/ 96 h 151"/>
              <a:gd name="T72" fmla="*/ 97 w 131"/>
              <a:gd name="T73" fmla="*/ 102 h 151"/>
              <a:gd name="T74" fmla="*/ 131 w 131"/>
              <a:gd name="T75" fmla="*/ 69 h 151"/>
              <a:gd name="T76" fmla="*/ 112 w 131"/>
              <a:gd name="T77" fmla="*/ 68 h 151"/>
              <a:gd name="T78" fmla="*/ 131 w 131"/>
              <a:gd name="T79" fmla="*/ 61 h 151"/>
              <a:gd name="T80" fmla="*/ 0 w 131"/>
              <a:gd name="T81" fmla="*/ 69 h 151"/>
              <a:gd name="T82" fmla="*/ 20 w 131"/>
              <a:gd name="T83" fmla="*/ 61 h 151"/>
              <a:gd name="T84" fmla="*/ 20 w 131"/>
              <a:gd name="T85"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 h="151">
                <a:moveTo>
                  <a:pt x="48" y="130"/>
                </a:moveTo>
                <a:cubicBezTo>
                  <a:pt x="83" y="130"/>
                  <a:pt x="83" y="130"/>
                  <a:pt x="83" y="130"/>
                </a:cubicBezTo>
                <a:cubicBezTo>
                  <a:pt x="84" y="130"/>
                  <a:pt x="86" y="131"/>
                  <a:pt x="86" y="132"/>
                </a:cubicBezTo>
                <a:cubicBezTo>
                  <a:pt x="86" y="136"/>
                  <a:pt x="86" y="136"/>
                  <a:pt x="86" y="136"/>
                </a:cubicBezTo>
                <a:cubicBezTo>
                  <a:pt x="86" y="137"/>
                  <a:pt x="84" y="138"/>
                  <a:pt x="83" y="138"/>
                </a:cubicBezTo>
                <a:cubicBezTo>
                  <a:pt x="48" y="138"/>
                  <a:pt x="48" y="138"/>
                  <a:pt x="48" y="138"/>
                </a:cubicBezTo>
                <a:cubicBezTo>
                  <a:pt x="46" y="138"/>
                  <a:pt x="45" y="137"/>
                  <a:pt x="45" y="136"/>
                </a:cubicBezTo>
                <a:cubicBezTo>
                  <a:pt x="45" y="132"/>
                  <a:pt x="45" y="132"/>
                  <a:pt x="45" y="132"/>
                </a:cubicBezTo>
                <a:cubicBezTo>
                  <a:pt x="45" y="131"/>
                  <a:pt x="46" y="130"/>
                  <a:pt x="48" y="130"/>
                </a:cubicBezTo>
                <a:cubicBezTo>
                  <a:pt x="48" y="130"/>
                  <a:pt x="48" y="130"/>
                  <a:pt x="48" y="130"/>
                </a:cubicBezTo>
                <a:close/>
                <a:moveTo>
                  <a:pt x="78" y="143"/>
                </a:moveTo>
                <a:cubicBezTo>
                  <a:pt x="78" y="147"/>
                  <a:pt x="78" y="147"/>
                  <a:pt x="78" y="147"/>
                </a:cubicBezTo>
                <a:cubicBezTo>
                  <a:pt x="78" y="149"/>
                  <a:pt x="76" y="151"/>
                  <a:pt x="74" y="151"/>
                </a:cubicBezTo>
                <a:cubicBezTo>
                  <a:pt x="57" y="151"/>
                  <a:pt x="57" y="151"/>
                  <a:pt x="57" y="151"/>
                </a:cubicBezTo>
                <a:cubicBezTo>
                  <a:pt x="54" y="151"/>
                  <a:pt x="52" y="149"/>
                  <a:pt x="52" y="147"/>
                </a:cubicBezTo>
                <a:cubicBezTo>
                  <a:pt x="52" y="143"/>
                  <a:pt x="52" y="143"/>
                  <a:pt x="52" y="143"/>
                </a:cubicBezTo>
                <a:cubicBezTo>
                  <a:pt x="78" y="143"/>
                  <a:pt x="78" y="143"/>
                  <a:pt x="78" y="143"/>
                </a:cubicBezTo>
                <a:close/>
                <a:moveTo>
                  <a:pt x="65" y="34"/>
                </a:moveTo>
                <a:cubicBezTo>
                  <a:pt x="84" y="34"/>
                  <a:pt x="99" y="49"/>
                  <a:pt x="99" y="68"/>
                </a:cubicBezTo>
                <a:cubicBezTo>
                  <a:pt x="99" y="89"/>
                  <a:pt x="82" y="94"/>
                  <a:pt x="82" y="125"/>
                </a:cubicBezTo>
                <a:cubicBezTo>
                  <a:pt x="49" y="125"/>
                  <a:pt x="49" y="125"/>
                  <a:pt x="49" y="125"/>
                </a:cubicBezTo>
                <a:cubicBezTo>
                  <a:pt x="49" y="94"/>
                  <a:pt x="31" y="89"/>
                  <a:pt x="31" y="68"/>
                </a:cubicBezTo>
                <a:cubicBezTo>
                  <a:pt x="31" y="49"/>
                  <a:pt x="47" y="34"/>
                  <a:pt x="65" y="34"/>
                </a:cubicBezTo>
                <a:cubicBezTo>
                  <a:pt x="65" y="34"/>
                  <a:pt x="65" y="34"/>
                  <a:pt x="65" y="34"/>
                </a:cubicBezTo>
                <a:close/>
                <a:moveTo>
                  <a:pt x="70" y="40"/>
                </a:moveTo>
                <a:cubicBezTo>
                  <a:pt x="72" y="41"/>
                  <a:pt x="72" y="41"/>
                  <a:pt x="72" y="41"/>
                </a:cubicBezTo>
                <a:cubicBezTo>
                  <a:pt x="76" y="42"/>
                  <a:pt x="80" y="44"/>
                  <a:pt x="83" y="46"/>
                </a:cubicBezTo>
                <a:cubicBezTo>
                  <a:pt x="82" y="46"/>
                  <a:pt x="80" y="45"/>
                  <a:pt x="79" y="45"/>
                </a:cubicBezTo>
                <a:cubicBezTo>
                  <a:pt x="76" y="44"/>
                  <a:pt x="76" y="44"/>
                  <a:pt x="76" y="44"/>
                </a:cubicBezTo>
                <a:cubicBezTo>
                  <a:pt x="74" y="44"/>
                  <a:pt x="73" y="44"/>
                  <a:pt x="71" y="43"/>
                </a:cubicBezTo>
                <a:cubicBezTo>
                  <a:pt x="69" y="44"/>
                  <a:pt x="66" y="44"/>
                  <a:pt x="64" y="45"/>
                </a:cubicBezTo>
                <a:cubicBezTo>
                  <a:pt x="59" y="46"/>
                  <a:pt x="54" y="49"/>
                  <a:pt x="50" y="53"/>
                </a:cubicBezTo>
                <a:cubicBezTo>
                  <a:pt x="49" y="55"/>
                  <a:pt x="49" y="55"/>
                  <a:pt x="49" y="55"/>
                </a:cubicBezTo>
                <a:cubicBezTo>
                  <a:pt x="45" y="59"/>
                  <a:pt x="43" y="63"/>
                  <a:pt x="42" y="68"/>
                </a:cubicBezTo>
                <a:cubicBezTo>
                  <a:pt x="41" y="72"/>
                  <a:pt x="41" y="72"/>
                  <a:pt x="41" y="72"/>
                </a:cubicBezTo>
                <a:cubicBezTo>
                  <a:pt x="40" y="75"/>
                  <a:pt x="40" y="78"/>
                  <a:pt x="40" y="81"/>
                </a:cubicBezTo>
                <a:cubicBezTo>
                  <a:pt x="40" y="80"/>
                  <a:pt x="39" y="78"/>
                  <a:pt x="38" y="77"/>
                </a:cubicBezTo>
                <a:cubicBezTo>
                  <a:pt x="38" y="74"/>
                  <a:pt x="38" y="74"/>
                  <a:pt x="38" y="74"/>
                </a:cubicBezTo>
                <a:cubicBezTo>
                  <a:pt x="37" y="70"/>
                  <a:pt x="37" y="66"/>
                  <a:pt x="38" y="62"/>
                </a:cubicBezTo>
                <a:cubicBezTo>
                  <a:pt x="38" y="60"/>
                  <a:pt x="38" y="60"/>
                  <a:pt x="38" y="60"/>
                </a:cubicBezTo>
                <a:cubicBezTo>
                  <a:pt x="40" y="56"/>
                  <a:pt x="42" y="53"/>
                  <a:pt x="45" y="49"/>
                </a:cubicBezTo>
                <a:cubicBezTo>
                  <a:pt x="47" y="47"/>
                  <a:pt x="47" y="47"/>
                  <a:pt x="47" y="47"/>
                </a:cubicBezTo>
                <a:cubicBezTo>
                  <a:pt x="50" y="44"/>
                  <a:pt x="54" y="42"/>
                  <a:pt x="58" y="41"/>
                </a:cubicBezTo>
                <a:cubicBezTo>
                  <a:pt x="61" y="40"/>
                  <a:pt x="63" y="40"/>
                  <a:pt x="65" y="40"/>
                </a:cubicBezTo>
                <a:cubicBezTo>
                  <a:pt x="67" y="40"/>
                  <a:pt x="68" y="40"/>
                  <a:pt x="70" y="40"/>
                </a:cubicBezTo>
                <a:cubicBezTo>
                  <a:pt x="70" y="40"/>
                  <a:pt x="70" y="40"/>
                  <a:pt x="70" y="40"/>
                </a:cubicBezTo>
                <a:close/>
                <a:moveTo>
                  <a:pt x="62" y="0"/>
                </a:moveTo>
                <a:cubicBezTo>
                  <a:pt x="70" y="0"/>
                  <a:pt x="70" y="0"/>
                  <a:pt x="70" y="0"/>
                </a:cubicBezTo>
                <a:cubicBezTo>
                  <a:pt x="70" y="23"/>
                  <a:pt x="70" y="23"/>
                  <a:pt x="70" y="23"/>
                </a:cubicBezTo>
                <a:cubicBezTo>
                  <a:pt x="68" y="23"/>
                  <a:pt x="67" y="23"/>
                  <a:pt x="66" y="23"/>
                </a:cubicBezTo>
                <a:cubicBezTo>
                  <a:pt x="64" y="23"/>
                  <a:pt x="63" y="23"/>
                  <a:pt x="62" y="23"/>
                </a:cubicBezTo>
                <a:cubicBezTo>
                  <a:pt x="62" y="0"/>
                  <a:pt x="62" y="0"/>
                  <a:pt x="62" y="0"/>
                </a:cubicBezTo>
                <a:close/>
                <a:moveTo>
                  <a:pt x="109" y="16"/>
                </a:moveTo>
                <a:cubicBezTo>
                  <a:pt x="115" y="22"/>
                  <a:pt x="115" y="22"/>
                  <a:pt x="115" y="22"/>
                </a:cubicBezTo>
                <a:cubicBezTo>
                  <a:pt x="99" y="37"/>
                  <a:pt x="99" y="37"/>
                  <a:pt x="99" y="37"/>
                </a:cubicBezTo>
                <a:cubicBezTo>
                  <a:pt x="97" y="35"/>
                  <a:pt x="95" y="33"/>
                  <a:pt x="93" y="32"/>
                </a:cubicBezTo>
                <a:cubicBezTo>
                  <a:pt x="109" y="16"/>
                  <a:pt x="109" y="16"/>
                  <a:pt x="109" y="16"/>
                </a:cubicBezTo>
                <a:close/>
                <a:moveTo>
                  <a:pt x="34" y="102"/>
                </a:moveTo>
                <a:cubicBezTo>
                  <a:pt x="22" y="114"/>
                  <a:pt x="22" y="114"/>
                  <a:pt x="22" y="114"/>
                </a:cubicBezTo>
                <a:cubicBezTo>
                  <a:pt x="17" y="108"/>
                  <a:pt x="17" y="108"/>
                  <a:pt x="17" y="108"/>
                </a:cubicBezTo>
                <a:cubicBezTo>
                  <a:pt x="29" y="96"/>
                  <a:pt x="29" y="96"/>
                  <a:pt x="29" y="96"/>
                </a:cubicBezTo>
                <a:cubicBezTo>
                  <a:pt x="31" y="98"/>
                  <a:pt x="32" y="100"/>
                  <a:pt x="34" y="102"/>
                </a:cubicBezTo>
                <a:cubicBezTo>
                  <a:pt x="34" y="102"/>
                  <a:pt x="34" y="102"/>
                  <a:pt x="34" y="102"/>
                </a:cubicBezTo>
                <a:close/>
                <a:moveTo>
                  <a:pt x="22" y="16"/>
                </a:moveTo>
                <a:cubicBezTo>
                  <a:pt x="17" y="22"/>
                  <a:pt x="17" y="22"/>
                  <a:pt x="17" y="22"/>
                </a:cubicBezTo>
                <a:cubicBezTo>
                  <a:pt x="32" y="37"/>
                  <a:pt x="32" y="37"/>
                  <a:pt x="32" y="37"/>
                </a:cubicBezTo>
                <a:cubicBezTo>
                  <a:pt x="34" y="35"/>
                  <a:pt x="36" y="33"/>
                  <a:pt x="38" y="32"/>
                </a:cubicBezTo>
                <a:cubicBezTo>
                  <a:pt x="22" y="16"/>
                  <a:pt x="22" y="16"/>
                  <a:pt x="22" y="16"/>
                </a:cubicBezTo>
                <a:close/>
                <a:moveTo>
                  <a:pt x="97" y="102"/>
                </a:moveTo>
                <a:cubicBezTo>
                  <a:pt x="109" y="114"/>
                  <a:pt x="109" y="114"/>
                  <a:pt x="109" y="114"/>
                </a:cubicBezTo>
                <a:cubicBezTo>
                  <a:pt x="115" y="108"/>
                  <a:pt x="115" y="108"/>
                  <a:pt x="115" y="108"/>
                </a:cubicBezTo>
                <a:cubicBezTo>
                  <a:pt x="102" y="96"/>
                  <a:pt x="102" y="96"/>
                  <a:pt x="102" y="96"/>
                </a:cubicBezTo>
                <a:cubicBezTo>
                  <a:pt x="101" y="98"/>
                  <a:pt x="99" y="100"/>
                  <a:pt x="97" y="102"/>
                </a:cubicBezTo>
                <a:cubicBezTo>
                  <a:pt x="97" y="102"/>
                  <a:pt x="97" y="102"/>
                  <a:pt x="97" y="102"/>
                </a:cubicBezTo>
                <a:close/>
                <a:moveTo>
                  <a:pt x="131" y="61"/>
                </a:moveTo>
                <a:cubicBezTo>
                  <a:pt x="131" y="69"/>
                  <a:pt x="131" y="69"/>
                  <a:pt x="131" y="69"/>
                </a:cubicBezTo>
                <a:cubicBezTo>
                  <a:pt x="112" y="69"/>
                  <a:pt x="112" y="69"/>
                  <a:pt x="112" y="69"/>
                </a:cubicBezTo>
                <a:cubicBezTo>
                  <a:pt x="112" y="69"/>
                  <a:pt x="112" y="68"/>
                  <a:pt x="112" y="68"/>
                </a:cubicBezTo>
                <a:cubicBezTo>
                  <a:pt x="112" y="66"/>
                  <a:pt x="111" y="63"/>
                  <a:pt x="111" y="61"/>
                </a:cubicBezTo>
                <a:cubicBezTo>
                  <a:pt x="131" y="61"/>
                  <a:pt x="131" y="61"/>
                  <a:pt x="131" y="61"/>
                </a:cubicBezTo>
                <a:close/>
                <a:moveTo>
                  <a:pt x="20" y="69"/>
                </a:moveTo>
                <a:cubicBezTo>
                  <a:pt x="0" y="69"/>
                  <a:pt x="0" y="69"/>
                  <a:pt x="0" y="69"/>
                </a:cubicBezTo>
                <a:cubicBezTo>
                  <a:pt x="0" y="61"/>
                  <a:pt x="0" y="61"/>
                  <a:pt x="0" y="61"/>
                </a:cubicBezTo>
                <a:cubicBezTo>
                  <a:pt x="20" y="61"/>
                  <a:pt x="20" y="61"/>
                  <a:pt x="20" y="61"/>
                </a:cubicBezTo>
                <a:cubicBezTo>
                  <a:pt x="20" y="63"/>
                  <a:pt x="20" y="66"/>
                  <a:pt x="20" y="68"/>
                </a:cubicBezTo>
                <a:cubicBezTo>
                  <a:pt x="20" y="68"/>
                  <a:pt x="20" y="69"/>
                  <a:pt x="20" y="69"/>
                </a:cubicBezTo>
                <a:cubicBezTo>
                  <a:pt x="20" y="69"/>
                  <a:pt x="20" y="69"/>
                  <a:pt x="20" y="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39" name="Freeform 15"/>
          <p:cNvSpPr>
            <a:spLocks noEditPoints="1"/>
          </p:cNvSpPr>
          <p:nvPr/>
        </p:nvSpPr>
        <p:spPr bwMode="auto">
          <a:xfrm>
            <a:off x="5948922" y="1025062"/>
            <a:ext cx="324137" cy="254177"/>
          </a:xfrm>
          <a:custGeom>
            <a:avLst/>
            <a:gdLst>
              <a:gd name="T0" fmla="*/ 125 w 125"/>
              <a:gd name="T1" fmla="*/ 54 h 98"/>
              <a:gd name="T2" fmla="*/ 125 w 125"/>
              <a:gd name="T3" fmla="*/ 91 h 98"/>
              <a:gd name="T4" fmla="*/ 118 w 125"/>
              <a:gd name="T5" fmla="*/ 98 h 98"/>
              <a:gd name="T6" fmla="*/ 6 w 125"/>
              <a:gd name="T7" fmla="*/ 98 h 98"/>
              <a:gd name="T8" fmla="*/ 0 w 125"/>
              <a:gd name="T9" fmla="*/ 91 h 98"/>
              <a:gd name="T10" fmla="*/ 0 w 125"/>
              <a:gd name="T11" fmla="*/ 54 h 98"/>
              <a:gd name="T12" fmla="*/ 55 w 125"/>
              <a:gd name="T13" fmla="*/ 54 h 98"/>
              <a:gd name="T14" fmla="*/ 55 w 125"/>
              <a:gd name="T15" fmla="*/ 62 h 98"/>
              <a:gd name="T16" fmla="*/ 59 w 125"/>
              <a:gd name="T17" fmla="*/ 66 h 98"/>
              <a:gd name="T18" fmla="*/ 66 w 125"/>
              <a:gd name="T19" fmla="*/ 66 h 98"/>
              <a:gd name="T20" fmla="*/ 69 w 125"/>
              <a:gd name="T21" fmla="*/ 62 h 98"/>
              <a:gd name="T22" fmla="*/ 69 w 125"/>
              <a:gd name="T23" fmla="*/ 54 h 98"/>
              <a:gd name="T24" fmla="*/ 125 w 125"/>
              <a:gd name="T25" fmla="*/ 54 h 98"/>
              <a:gd name="T26" fmla="*/ 50 w 125"/>
              <a:gd name="T27" fmla="*/ 19 h 98"/>
              <a:gd name="T28" fmla="*/ 75 w 125"/>
              <a:gd name="T29" fmla="*/ 19 h 98"/>
              <a:gd name="T30" fmla="*/ 75 w 125"/>
              <a:gd name="T31" fmla="*/ 11 h 98"/>
              <a:gd name="T32" fmla="*/ 72 w 125"/>
              <a:gd name="T33" fmla="*/ 8 h 98"/>
              <a:gd name="T34" fmla="*/ 53 w 125"/>
              <a:gd name="T35" fmla="*/ 8 h 98"/>
              <a:gd name="T36" fmla="*/ 50 w 125"/>
              <a:gd name="T37" fmla="*/ 11 h 98"/>
              <a:gd name="T38" fmla="*/ 50 w 125"/>
              <a:gd name="T39" fmla="*/ 19 h 98"/>
              <a:gd name="T40" fmla="*/ 6 w 125"/>
              <a:gd name="T41" fmla="*/ 19 h 98"/>
              <a:gd name="T42" fmla="*/ 43 w 125"/>
              <a:gd name="T43" fmla="*/ 19 h 98"/>
              <a:gd name="T44" fmla="*/ 43 w 125"/>
              <a:gd name="T45" fmla="*/ 11 h 98"/>
              <a:gd name="T46" fmla="*/ 53 w 125"/>
              <a:gd name="T47" fmla="*/ 0 h 98"/>
              <a:gd name="T48" fmla="*/ 72 w 125"/>
              <a:gd name="T49" fmla="*/ 0 h 98"/>
              <a:gd name="T50" fmla="*/ 82 w 125"/>
              <a:gd name="T51" fmla="*/ 11 h 98"/>
              <a:gd name="T52" fmla="*/ 82 w 125"/>
              <a:gd name="T53" fmla="*/ 19 h 98"/>
              <a:gd name="T54" fmla="*/ 118 w 125"/>
              <a:gd name="T55" fmla="*/ 19 h 98"/>
              <a:gd name="T56" fmla="*/ 125 w 125"/>
              <a:gd name="T57" fmla="*/ 26 h 98"/>
              <a:gd name="T58" fmla="*/ 125 w 125"/>
              <a:gd name="T59" fmla="*/ 47 h 98"/>
              <a:gd name="T60" fmla="*/ 0 w 125"/>
              <a:gd name="T61" fmla="*/ 47 h 98"/>
              <a:gd name="T62" fmla="*/ 0 w 125"/>
              <a:gd name="T63" fmla="*/ 26 h 98"/>
              <a:gd name="T64" fmla="*/ 6 w 125"/>
              <a:gd name="T65" fmla="*/ 19 h 98"/>
              <a:gd name="T66" fmla="*/ 6 w 125"/>
              <a:gd name="T67" fmla="*/ 1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98">
                <a:moveTo>
                  <a:pt x="125" y="54"/>
                </a:moveTo>
                <a:cubicBezTo>
                  <a:pt x="125" y="91"/>
                  <a:pt x="125" y="91"/>
                  <a:pt x="125" y="91"/>
                </a:cubicBezTo>
                <a:cubicBezTo>
                  <a:pt x="125" y="95"/>
                  <a:pt x="122" y="98"/>
                  <a:pt x="118" y="98"/>
                </a:cubicBezTo>
                <a:cubicBezTo>
                  <a:pt x="6" y="98"/>
                  <a:pt x="6" y="98"/>
                  <a:pt x="6" y="98"/>
                </a:cubicBezTo>
                <a:cubicBezTo>
                  <a:pt x="3" y="98"/>
                  <a:pt x="0" y="95"/>
                  <a:pt x="0" y="91"/>
                </a:cubicBezTo>
                <a:cubicBezTo>
                  <a:pt x="0" y="54"/>
                  <a:pt x="0" y="54"/>
                  <a:pt x="0" y="54"/>
                </a:cubicBezTo>
                <a:cubicBezTo>
                  <a:pt x="55" y="54"/>
                  <a:pt x="55" y="54"/>
                  <a:pt x="55" y="54"/>
                </a:cubicBezTo>
                <a:cubicBezTo>
                  <a:pt x="55" y="62"/>
                  <a:pt x="55" y="62"/>
                  <a:pt x="55" y="62"/>
                </a:cubicBezTo>
                <a:cubicBezTo>
                  <a:pt x="55" y="64"/>
                  <a:pt x="57" y="66"/>
                  <a:pt x="59" y="66"/>
                </a:cubicBezTo>
                <a:cubicBezTo>
                  <a:pt x="66" y="66"/>
                  <a:pt x="66" y="66"/>
                  <a:pt x="66" y="66"/>
                </a:cubicBezTo>
                <a:cubicBezTo>
                  <a:pt x="68" y="66"/>
                  <a:pt x="69" y="64"/>
                  <a:pt x="69" y="62"/>
                </a:cubicBezTo>
                <a:cubicBezTo>
                  <a:pt x="69" y="54"/>
                  <a:pt x="69" y="54"/>
                  <a:pt x="69" y="54"/>
                </a:cubicBezTo>
                <a:cubicBezTo>
                  <a:pt x="125" y="54"/>
                  <a:pt x="125" y="54"/>
                  <a:pt x="125" y="54"/>
                </a:cubicBezTo>
                <a:close/>
                <a:moveTo>
                  <a:pt x="50" y="19"/>
                </a:moveTo>
                <a:cubicBezTo>
                  <a:pt x="75" y="19"/>
                  <a:pt x="75" y="19"/>
                  <a:pt x="75" y="19"/>
                </a:cubicBezTo>
                <a:cubicBezTo>
                  <a:pt x="75" y="11"/>
                  <a:pt x="75" y="11"/>
                  <a:pt x="75" y="11"/>
                </a:cubicBezTo>
                <a:cubicBezTo>
                  <a:pt x="75" y="9"/>
                  <a:pt x="73" y="8"/>
                  <a:pt x="72" y="8"/>
                </a:cubicBezTo>
                <a:cubicBezTo>
                  <a:pt x="53" y="8"/>
                  <a:pt x="53" y="8"/>
                  <a:pt x="53" y="8"/>
                </a:cubicBezTo>
                <a:cubicBezTo>
                  <a:pt x="51" y="8"/>
                  <a:pt x="50" y="9"/>
                  <a:pt x="50" y="11"/>
                </a:cubicBezTo>
                <a:cubicBezTo>
                  <a:pt x="50" y="19"/>
                  <a:pt x="50" y="19"/>
                  <a:pt x="50" y="19"/>
                </a:cubicBezTo>
                <a:close/>
                <a:moveTo>
                  <a:pt x="6" y="19"/>
                </a:moveTo>
                <a:cubicBezTo>
                  <a:pt x="43" y="19"/>
                  <a:pt x="43" y="19"/>
                  <a:pt x="43" y="19"/>
                </a:cubicBezTo>
                <a:cubicBezTo>
                  <a:pt x="43" y="11"/>
                  <a:pt x="43" y="11"/>
                  <a:pt x="43" y="11"/>
                </a:cubicBezTo>
                <a:cubicBezTo>
                  <a:pt x="43" y="5"/>
                  <a:pt x="47" y="0"/>
                  <a:pt x="53" y="0"/>
                </a:cubicBezTo>
                <a:cubicBezTo>
                  <a:pt x="72" y="0"/>
                  <a:pt x="72" y="0"/>
                  <a:pt x="72" y="0"/>
                </a:cubicBezTo>
                <a:cubicBezTo>
                  <a:pt x="77" y="0"/>
                  <a:pt x="82" y="5"/>
                  <a:pt x="82" y="11"/>
                </a:cubicBezTo>
                <a:cubicBezTo>
                  <a:pt x="82" y="19"/>
                  <a:pt x="82" y="19"/>
                  <a:pt x="82" y="19"/>
                </a:cubicBezTo>
                <a:cubicBezTo>
                  <a:pt x="118" y="19"/>
                  <a:pt x="118" y="19"/>
                  <a:pt x="118" y="19"/>
                </a:cubicBezTo>
                <a:cubicBezTo>
                  <a:pt x="122" y="19"/>
                  <a:pt x="125" y="22"/>
                  <a:pt x="125" y="26"/>
                </a:cubicBezTo>
                <a:cubicBezTo>
                  <a:pt x="125" y="47"/>
                  <a:pt x="125" y="47"/>
                  <a:pt x="125" y="47"/>
                </a:cubicBezTo>
                <a:cubicBezTo>
                  <a:pt x="0" y="47"/>
                  <a:pt x="0" y="47"/>
                  <a:pt x="0" y="47"/>
                </a:cubicBezTo>
                <a:cubicBezTo>
                  <a:pt x="0" y="26"/>
                  <a:pt x="0" y="26"/>
                  <a:pt x="0" y="26"/>
                </a:cubicBezTo>
                <a:cubicBezTo>
                  <a:pt x="0" y="22"/>
                  <a:pt x="3" y="19"/>
                  <a:pt x="6" y="19"/>
                </a:cubicBezTo>
                <a:cubicBezTo>
                  <a:pt x="6" y="19"/>
                  <a:pt x="6" y="19"/>
                  <a:pt x="6"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40" name="Freeform 16"/>
          <p:cNvSpPr>
            <a:spLocks noEditPoints="1"/>
          </p:cNvSpPr>
          <p:nvPr/>
        </p:nvSpPr>
        <p:spPr bwMode="auto">
          <a:xfrm>
            <a:off x="5354121" y="3278205"/>
            <a:ext cx="371628" cy="374139"/>
          </a:xfrm>
          <a:custGeom>
            <a:avLst/>
            <a:gdLst>
              <a:gd name="T0" fmla="*/ 84 w 143"/>
              <a:gd name="T1" fmla="*/ 45 h 144"/>
              <a:gd name="T2" fmla="*/ 70 w 143"/>
              <a:gd name="T3" fmla="*/ 47 h 144"/>
              <a:gd name="T4" fmla="*/ 75 w 143"/>
              <a:gd name="T5" fmla="*/ 64 h 144"/>
              <a:gd name="T6" fmla="*/ 105 w 143"/>
              <a:gd name="T7" fmla="*/ 18 h 144"/>
              <a:gd name="T8" fmla="*/ 125 w 143"/>
              <a:gd name="T9" fmla="*/ 19 h 144"/>
              <a:gd name="T10" fmla="*/ 125 w 143"/>
              <a:gd name="T11" fmla="*/ 39 h 144"/>
              <a:gd name="T12" fmla="*/ 80 w 143"/>
              <a:gd name="T13" fmla="*/ 68 h 144"/>
              <a:gd name="T14" fmla="*/ 96 w 143"/>
              <a:gd name="T15" fmla="*/ 74 h 144"/>
              <a:gd name="T16" fmla="*/ 99 w 143"/>
              <a:gd name="T17" fmla="*/ 59 h 144"/>
              <a:gd name="T18" fmla="*/ 117 w 143"/>
              <a:gd name="T19" fmla="*/ 74 h 144"/>
              <a:gd name="T20" fmla="*/ 114 w 143"/>
              <a:gd name="T21" fmla="*/ 44 h 144"/>
              <a:gd name="T22" fmla="*/ 124 w 143"/>
              <a:gd name="T23" fmla="*/ 74 h 144"/>
              <a:gd name="T24" fmla="*/ 133 w 143"/>
              <a:gd name="T25" fmla="*/ 81 h 144"/>
              <a:gd name="T26" fmla="*/ 70 w 143"/>
              <a:gd name="T27" fmla="*/ 135 h 144"/>
              <a:gd name="T28" fmla="*/ 63 w 143"/>
              <a:gd name="T29" fmla="*/ 144 h 144"/>
              <a:gd name="T30" fmla="*/ 9 w 143"/>
              <a:gd name="T31" fmla="*/ 81 h 144"/>
              <a:gd name="T32" fmla="*/ 0 w 143"/>
              <a:gd name="T33" fmla="*/ 74 h 144"/>
              <a:gd name="T34" fmla="*/ 63 w 143"/>
              <a:gd name="T35" fmla="*/ 20 h 144"/>
              <a:gd name="T36" fmla="*/ 70 w 143"/>
              <a:gd name="T37" fmla="*/ 10 h 144"/>
              <a:gd name="T38" fmla="*/ 99 w 143"/>
              <a:gd name="T39" fmla="*/ 30 h 144"/>
              <a:gd name="T40" fmla="*/ 94 w 143"/>
              <a:gd name="T41" fmla="*/ 35 h 144"/>
              <a:gd name="T42" fmla="*/ 70 w 143"/>
              <a:gd name="T43" fmla="*/ 40 h 144"/>
              <a:gd name="T44" fmla="*/ 70 w 143"/>
              <a:gd name="T45" fmla="*/ 93 h 144"/>
              <a:gd name="T46" fmla="*/ 96 w 143"/>
              <a:gd name="T47" fmla="*/ 81 h 144"/>
              <a:gd name="T48" fmla="*/ 63 w 143"/>
              <a:gd name="T49" fmla="*/ 93 h 144"/>
              <a:gd name="T50" fmla="*/ 37 w 143"/>
              <a:gd name="T51" fmla="*/ 81 h 144"/>
              <a:gd name="T52" fmla="*/ 63 w 143"/>
              <a:gd name="T53" fmla="*/ 93 h 144"/>
              <a:gd name="T54" fmla="*/ 63 w 143"/>
              <a:gd name="T55" fmla="*/ 61 h 144"/>
              <a:gd name="T56" fmla="*/ 37 w 143"/>
              <a:gd name="T57" fmla="*/ 74 h 144"/>
              <a:gd name="T58" fmla="*/ 63 w 143"/>
              <a:gd name="T59" fmla="*/ 27 h 144"/>
              <a:gd name="T60" fmla="*/ 30 w 143"/>
              <a:gd name="T61" fmla="*/ 74 h 144"/>
              <a:gd name="T62" fmla="*/ 63 w 143"/>
              <a:gd name="T63" fmla="*/ 27 h 144"/>
              <a:gd name="T64" fmla="*/ 63 w 143"/>
              <a:gd name="T65" fmla="*/ 114 h 144"/>
              <a:gd name="T66" fmla="*/ 16 w 143"/>
              <a:gd name="T67" fmla="*/ 81 h 144"/>
              <a:gd name="T68" fmla="*/ 70 w 143"/>
              <a:gd name="T69" fmla="*/ 114 h 144"/>
              <a:gd name="T70" fmla="*/ 117 w 143"/>
              <a:gd name="T71" fmla="*/ 81 h 144"/>
              <a:gd name="T72" fmla="*/ 70 w 143"/>
              <a:gd name="T73" fmla="*/ 11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44">
                <a:moveTo>
                  <a:pt x="70" y="40"/>
                </a:moveTo>
                <a:cubicBezTo>
                  <a:pt x="75" y="41"/>
                  <a:pt x="80" y="42"/>
                  <a:pt x="84" y="45"/>
                </a:cubicBezTo>
                <a:cubicBezTo>
                  <a:pt x="79" y="50"/>
                  <a:pt x="79" y="50"/>
                  <a:pt x="79" y="50"/>
                </a:cubicBezTo>
                <a:cubicBezTo>
                  <a:pt x="76" y="49"/>
                  <a:pt x="73" y="48"/>
                  <a:pt x="70" y="47"/>
                </a:cubicBezTo>
                <a:cubicBezTo>
                  <a:pt x="70" y="61"/>
                  <a:pt x="70" y="61"/>
                  <a:pt x="70" y="61"/>
                </a:cubicBezTo>
                <a:cubicBezTo>
                  <a:pt x="72" y="62"/>
                  <a:pt x="74" y="63"/>
                  <a:pt x="75" y="64"/>
                </a:cubicBezTo>
                <a:cubicBezTo>
                  <a:pt x="106" y="32"/>
                  <a:pt x="106" y="32"/>
                  <a:pt x="106" y="32"/>
                </a:cubicBezTo>
                <a:cubicBezTo>
                  <a:pt x="105" y="18"/>
                  <a:pt x="105" y="18"/>
                  <a:pt x="105" y="18"/>
                </a:cubicBezTo>
                <a:cubicBezTo>
                  <a:pt x="123" y="0"/>
                  <a:pt x="123" y="0"/>
                  <a:pt x="123" y="0"/>
                </a:cubicBezTo>
                <a:cubicBezTo>
                  <a:pt x="125" y="19"/>
                  <a:pt x="125" y="19"/>
                  <a:pt x="125" y="19"/>
                </a:cubicBezTo>
                <a:cubicBezTo>
                  <a:pt x="143" y="21"/>
                  <a:pt x="143" y="21"/>
                  <a:pt x="143" y="21"/>
                </a:cubicBezTo>
                <a:cubicBezTo>
                  <a:pt x="125" y="39"/>
                  <a:pt x="125" y="39"/>
                  <a:pt x="125" y="39"/>
                </a:cubicBezTo>
                <a:cubicBezTo>
                  <a:pt x="111" y="37"/>
                  <a:pt x="111" y="37"/>
                  <a:pt x="111" y="37"/>
                </a:cubicBezTo>
                <a:cubicBezTo>
                  <a:pt x="80" y="68"/>
                  <a:pt x="80" y="68"/>
                  <a:pt x="80" y="68"/>
                </a:cubicBezTo>
                <a:cubicBezTo>
                  <a:pt x="81" y="70"/>
                  <a:pt x="82" y="72"/>
                  <a:pt x="82" y="74"/>
                </a:cubicBezTo>
                <a:cubicBezTo>
                  <a:pt x="96" y="74"/>
                  <a:pt x="96" y="74"/>
                  <a:pt x="96" y="74"/>
                </a:cubicBezTo>
                <a:cubicBezTo>
                  <a:pt x="96" y="70"/>
                  <a:pt x="95" y="67"/>
                  <a:pt x="94" y="65"/>
                </a:cubicBezTo>
                <a:cubicBezTo>
                  <a:pt x="99" y="59"/>
                  <a:pt x="99" y="59"/>
                  <a:pt x="99" y="59"/>
                </a:cubicBezTo>
                <a:cubicBezTo>
                  <a:pt x="101" y="64"/>
                  <a:pt x="103" y="69"/>
                  <a:pt x="103" y="74"/>
                </a:cubicBezTo>
                <a:cubicBezTo>
                  <a:pt x="117" y="74"/>
                  <a:pt x="117" y="74"/>
                  <a:pt x="117" y="74"/>
                </a:cubicBezTo>
                <a:cubicBezTo>
                  <a:pt x="116" y="65"/>
                  <a:pt x="114" y="56"/>
                  <a:pt x="109" y="49"/>
                </a:cubicBezTo>
                <a:cubicBezTo>
                  <a:pt x="114" y="44"/>
                  <a:pt x="114" y="44"/>
                  <a:pt x="114" y="44"/>
                </a:cubicBezTo>
                <a:cubicBezTo>
                  <a:pt x="114" y="45"/>
                  <a:pt x="114" y="45"/>
                  <a:pt x="114" y="45"/>
                </a:cubicBezTo>
                <a:cubicBezTo>
                  <a:pt x="120" y="53"/>
                  <a:pt x="123" y="63"/>
                  <a:pt x="124" y="74"/>
                </a:cubicBezTo>
                <a:cubicBezTo>
                  <a:pt x="133" y="74"/>
                  <a:pt x="133" y="74"/>
                  <a:pt x="133" y="74"/>
                </a:cubicBezTo>
                <a:cubicBezTo>
                  <a:pt x="133" y="81"/>
                  <a:pt x="133" y="81"/>
                  <a:pt x="133" y="81"/>
                </a:cubicBezTo>
                <a:cubicBezTo>
                  <a:pt x="124" y="81"/>
                  <a:pt x="124" y="81"/>
                  <a:pt x="124" y="81"/>
                </a:cubicBezTo>
                <a:cubicBezTo>
                  <a:pt x="122" y="110"/>
                  <a:pt x="99" y="133"/>
                  <a:pt x="70" y="135"/>
                </a:cubicBezTo>
                <a:cubicBezTo>
                  <a:pt x="70" y="144"/>
                  <a:pt x="70" y="144"/>
                  <a:pt x="70" y="144"/>
                </a:cubicBezTo>
                <a:cubicBezTo>
                  <a:pt x="63" y="144"/>
                  <a:pt x="63" y="144"/>
                  <a:pt x="63" y="144"/>
                </a:cubicBezTo>
                <a:cubicBezTo>
                  <a:pt x="63" y="135"/>
                  <a:pt x="63" y="135"/>
                  <a:pt x="63" y="135"/>
                </a:cubicBezTo>
                <a:cubicBezTo>
                  <a:pt x="34" y="133"/>
                  <a:pt x="11" y="110"/>
                  <a:pt x="9" y="81"/>
                </a:cubicBezTo>
                <a:cubicBezTo>
                  <a:pt x="0" y="81"/>
                  <a:pt x="0" y="81"/>
                  <a:pt x="0" y="81"/>
                </a:cubicBezTo>
                <a:cubicBezTo>
                  <a:pt x="0" y="74"/>
                  <a:pt x="0" y="74"/>
                  <a:pt x="0" y="74"/>
                </a:cubicBezTo>
                <a:cubicBezTo>
                  <a:pt x="9" y="74"/>
                  <a:pt x="9" y="74"/>
                  <a:pt x="9" y="74"/>
                </a:cubicBezTo>
                <a:cubicBezTo>
                  <a:pt x="11" y="45"/>
                  <a:pt x="34" y="21"/>
                  <a:pt x="63" y="20"/>
                </a:cubicBezTo>
                <a:cubicBezTo>
                  <a:pt x="63" y="10"/>
                  <a:pt x="63" y="10"/>
                  <a:pt x="63" y="10"/>
                </a:cubicBezTo>
                <a:cubicBezTo>
                  <a:pt x="70" y="10"/>
                  <a:pt x="70" y="10"/>
                  <a:pt x="70" y="10"/>
                </a:cubicBezTo>
                <a:cubicBezTo>
                  <a:pt x="70" y="20"/>
                  <a:pt x="70" y="20"/>
                  <a:pt x="70" y="20"/>
                </a:cubicBezTo>
                <a:cubicBezTo>
                  <a:pt x="81" y="20"/>
                  <a:pt x="91" y="24"/>
                  <a:pt x="99" y="30"/>
                </a:cubicBezTo>
                <a:cubicBezTo>
                  <a:pt x="99" y="30"/>
                  <a:pt x="99" y="30"/>
                  <a:pt x="99" y="30"/>
                </a:cubicBezTo>
                <a:cubicBezTo>
                  <a:pt x="94" y="35"/>
                  <a:pt x="94" y="35"/>
                  <a:pt x="94" y="35"/>
                </a:cubicBezTo>
                <a:cubicBezTo>
                  <a:pt x="87" y="30"/>
                  <a:pt x="79" y="27"/>
                  <a:pt x="70" y="27"/>
                </a:cubicBezTo>
                <a:cubicBezTo>
                  <a:pt x="70" y="40"/>
                  <a:pt x="70" y="40"/>
                  <a:pt x="70" y="40"/>
                </a:cubicBezTo>
                <a:close/>
                <a:moveTo>
                  <a:pt x="82" y="81"/>
                </a:moveTo>
                <a:cubicBezTo>
                  <a:pt x="81" y="87"/>
                  <a:pt x="76" y="92"/>
                  <a:pt x="70" y="93"/>
                </a:cubicBezTo>
                <a:cubicBezTo>
                  <a:pt x="70" y="107"/>
                  <a:pt x="70" y="107"/>
                  <a:pt x="70" y="107"/>
                </a:cubicBezTo>
                <a:cubicBezTo>
                  <a:pt x="84" y="105"/>
                  <a:pt x="95" y="94"/>
                  <a:pt x="96" y="81"/>
                </a:cubicBezTo>
                <a:cubicBezTo>
                  <a:pt x="82" y="81"/>
                  <a:pt x="82" y="81"/>
                  <a:pt x="82" y="81"/>
                </a:cubicBezTo>
                <a:close/>
                <a:moveTo>
                  <a:pt x="63" y="93"/>
                </a:moveTo>
                <a:cubicBezTo>
                  <a:pt x="57" y="92"/>
                  <a:pt x="52" y="87"/>
                  <a:pt x="51" y="81"/>
                </a:cubicBezTo>
                <a:cubicBezTo>
                  <a:pt x="37" y="81"/>
                  <a:pt x="37" y="81"/>
                  <a:pt x="37" y="81"/>
                </a:cubicBezTo>
                <a:cubicBezTo>
                  <a:pt x="38" y="94"/>
                  <a:pt x="49" y="105"/>
                  <a:pt x="63" y="107"/>
                </a:cubicBezTo>
                <a:cubicBezTo>
                  <a:pt x="63" y="93"/>
                  <a:pt x="63" y="93"/>
                  <a:pt x="63" y="93"/>
                </a:cubicBezTo>
                <a:close/>
                <a:moveTo>
                  <a:pt x="51" y="74"/>
                </a:moveTo>
                <a:cubicBezTo>
                  <a:pt x="52" y="68"/>
                  <a:pt x="57" y="63"/>
                  <a:pt x="63" y="61"/>
                </a:cubicBezTo>
                <a:cubicBezTo>
                  <a:pt x="63" y="47"/>
                  <a:pt x="63" y="47"/>
                  <a:pt x="63" y="47"/>
                </a:cubicBezTo>
                <a:cubicBezTo>
                  <a:pt x="49" y="49"/>
                  <a:pt x="38" y="60"/>
                  <a:pt x="37" y="74"/>
                </a:cubicBezTo>
                <a:cubicBezTo>
                  <a:pt x="51" y="74"/>
                  <a:pt x="51" y="74"/>
                  <a:pt x="51" y="74"/>
                </a:cubicBezTo>
                <a:close/>
                <a:moveTo>
                  <a:pt x="63" y="27"/>
                </a:moveTo>
                <a:cubicBezTo>
                  <a:pt x="38" y="28"/>
                  <a:pt x="18" y="49"/>
                  <a:pt x="16" y="74"/>
                </a:cubicBezTo>
                <a:cubicBezTo>
                  <a:pt x="30" y="74"/>
                  <a:pt x="30" y="74"/>
                  <a:pt x="30" y="74"/>
                </a:cubicBezTo>
                <a:cubicBezTo>
                  <a:pt x="31" y="56"/>
                  <a:pt x="45" y="42"/>
                  <a:pt x="63" y="40"/>
                </a:cubicBezTo>
                <a:cubicBezTo>
                  <a:pt x="63" y="27"/>
                  <a:pt x="63" y="27"/>
                  <a:pt x="63" y="27"/>
                </a:cubicBezTo>
                <a:close/>
                <a:moveTo>
                  <a:pt x="63" y="128"/>
                </a:moveTo>
                <a:cubicBezTo>
                  <a:pt x="63" y="114"/>
                  <a:pt x="63" y="114"/>
                  <a:pt x="63" y="114"/>
                </a:cubicBezTo>
                <a:cubicBezTo>
                  <a:pt x="45" y="112"/>
                  <a:pt x="31" y="98"/>
                  <a:pt x="30" y="81"/>
                </a:cubicBezTo>
                <a:cubicBezTo>
                  <a:pt x="16" y="81"/>
                  <a:pt x="16" y="81"/>
                  <a:pt x="16" y="81"/>
                </a:cubicBezTo>
                <a:cubicBezTo>
                  <a:pt x="18" y="106"/>
                  <a:pt x="38" y="126"/>
                  <a:pt x="63" y="128"/>
                </a:cubicBezTo>
                <a:close/>
                <a:moveTo>
                  <a:pt x="70" y="114"/>
                </a:moveTo>
                <a:cubicBezTo>
                  <a:pt x="70" y="128"/>
                  <a:pt x="70" y="128"/>
                  <a:pt x="70" y="128"/>
                </a:cubicBezTo>
                <a:cubicBezTo>
                  <a:pt x="95" y="126"/>
                  <a:pt x="115" y="106"/>
                  <a:pt x="117" y="81"/>
                </a:cubicBezTo>
                <a:cubicBezTo>
                  <a:pt x="103" y="81"/>
                  <a:pt x="103" y="81"/>
                  <a:pt x="103" y="81"/>
                </a:cubicBezTo>
                <a:cubicBezTo>
                  <a:pt x="102" y="98"/>
                  <a:pt x="88" y="112"/>
                  <a:pt x="70" y="1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41" name="Freeform 17"/>
          <p:cNvSpPr>
            <a:spLocks noEditPoints="1"/>
          </p:cNvSpPr>
          <p:nvPr/>
        </p:nvSpPr>
        <p:spPr bwMode="auto">
          <a:xfrm>
            <a:off x="5990478" y="3278205"/>
            <a:ext cx="238649" cy="396705"/>
          </a:xfrm>
          <a:custGeom>
            <a:avLst/>
            <a:gdLst>
              <a:gd name="T0" fmla="*/ 46 w 92"/>
              <a:gd name="T1" fmla="*/ 70 h 153"/>
              <a:gd name="T2" fmla="*/ 88 w 92"/>
              <a:gd name="T3" fmla="*/ 111 h 153"/>
              <a:gd name="T4" fmla="*/ 46 w 92"/>
              <a:gd name="T5" fmla="*/ 153 h 153"/>
              <a:gd name="T6" fmla="*/ 4 w 92"/>
              <a:gd name="T7" fmla="*/ 111 h 153"/>
              <a:gd name="T8" fmla="*/ 46 w 92"/>
              <a:gd name="T9" fmla="*/ 70 h 153"/>
              <a:gd name="T10" fmla="*/ 46 w 92"/>
              <a:gd name="T11" fmla="*/ 70 h 153"/>
              <a:gd name="T12" fmla="*/ 46 w 92"/>
              <a:gd name="T13" fmla="*/ 79 h 153"/>
              <a:gd name="T14" fmla="*/ 78 w 92"/>
              <a:gd name="T15" fmla="*/ 111 h 153"/>
              <a:gd name="T16" fmla="*/ 46 w 92"/>
              <a:gd name="T17" fmla="*/ 143 h 153"/>
              <a:gd name="T18" fmla="*/ 14 w 92"/>
              <a:gd name="T19" fmla="*/ 111 h 153"/>
              <a:gd name="T20" fmla="*/ 46 w 92"/>
              <a:gd name="T21" fmla="*/ 79 h 153"/>
              <a:gd name="T22" fmla="*/ 46 w 92"/>
              <a:gd name="T23" fmla="*/ 79 h 153"/>
              <a:gd name="T24" fmla="*/ 46 w 92"/>
              <a:gd name="T25" fmla="*/ 81 h 153"/>
              <a:gd name="T26" fmla="*/ 53 w 92"/>
              <a:gd name="T27" fmla="*/ 102 h 153"/>
              <a:gd name="T28" fmla="*/ 75 w 92"/>
              <a:gd name="T29" fmla="*/ 102 h 153"/>
              <a:gd name="T30" fmla="*/ 57 w 92"/>
              <a:gd name="T31" fmla="*/ 115 h 153"/>
              <a:gd name="T32" fmla="*/ 64 w 92"/>
              <a:gd name="T33" fmla="*/ 136 h 153"/>
              <a:gd name="T34" fmla="*/ 46 w 92"/>
              <a:gd name="T35" fmla="*/ 123 h 153"/>
              <a:gd name="T36" fmla="*/ 28 w 92"/>
              <a:gd name="T37" fmla="*/ 136 h 153"/>
              <a:gd name="T38" fmla="*/ 35 w 92"/>
              <a:gd name="T39" fmla="*/ 115 h 153"/>
              <a:gd name="T40" fmla="*/ 17 w 92"/>
              <a:gd name="T41" fmla="*/ 102 h 153"/>
              <a:gd name="T42" fmla="*/ 39 w 92"/>
              <a:gd name="T43" fmla="*/ 102 h 153"/>
              <a:gd name="T44" fmla="*/ 46 w 92"/>
              <a:gd name="T45" fmla="*/ 81 h 153"/>
              <a:gd name="T46" fmla="*/ 0 w 92"/>
              <a:gd name="T47" fmla="*/ 0 h 153"/>
              <a:gd name="T48" fmla="*/ 15 w 92"/>
              <a:gd name="T49" fmla="*/ 0 h 153"/>
              <a:gd name="T50" fmla="*/ 15 w 92"/>
              <a:gd name="T51" fmla="*/ 45 h 153"/>
              <a:gd name="T52" fmla="*/ 0 w 92"/>
              <a:gd name="T53" fmla="*/ 34 h 153"/>
              <a:gd name="T54" fmla="*/ 0 w 92"/>
              <a:gd name="T55" fmla="*/ 0 h 153"/>
              <a:gd name="T56" fmla="*/ 25 w 92"/>
              <a:gd name="T57" fmla="*/ 0 h 153"/>
              <a:gd name="T58" fmla="*/ 67 w 92"/>
              <a:gd name="T59" fmla="*/ 0 h 153"/>
              <a:gd name="T60" fmla="*/ 67 w 92"/>
              <a:gd name="T61" fmla="*/ 53 h 153"/>
              <a:gd name="T62" fmla="*/ 46 w 92"/>
              <a:gd name="T63" fmla="*/ 70 h 153"/>
              <a:gd name="T64" fmla="*/ 25 w 92"/>
              <a:gd name="T65" fmla="*/ 53 h 153"/>
              <a:gd name="T66" fmla="*/ 25 w 92"/>
              <a:gd name="T67" fmla="*/ 0 h 153"/>
              <a:gd name="T68" fmla="*/ 77 w 92"/>
              <a:gd name="T69" fmla="*/ 0 h 153"/>
              <a:gd name="T70" fmla="*/ 92 w 92"/>
              <a:gd name="T71" fmla="*/ 0 h 153"/>
              <a:gd name="T72" fmla="*/ 92 w 92"/>
              <a:gd name="T73" fmla="*/ 34 h 153"/>
              <a:gd name="T74" fmla="*/ 77 w 92"/>
              <a:gd name="T75" fmla="*/ 45 h 153"/>
              <a:gd name="T76" fmla="*/ 77 w 92"/>
              <a:gd name="T7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53">
                <a:moveTo>
                  <a:pt x="46" y="70"/>
                </a:moveTo>
                <a:cubicBezTo>
                  <a:pt x="69" y="70"/>
                  <a:pt x="88" y="88"/>
                  <a:pt x="88" y="111"/>
                </a:cubicBezTo>
                <a:cubicBezTo>
                  <a:pt x="88" y="134"/>
                  <a:pt x="69" y="153"/>
                  <a:pt x="46" y="153"/>
                </a:cubicBezTo>
                <a:cubicBezTo>
                  <a:pt x="23" y="153"/>
                  <a:pt x="4" y="134"/>
                  <a:pt x="4" y="111"/>
                </a:cubicBezTo>
                <a:cubicBezTo>
                  <a:pt x="4" y="88"/>
                  <a:pt x="23" y="70"/>
                  <a:pt x="46" y="70"/>
                </a:cubicBezTo>
                <a:cubicBezTo>
                  <a:pt x="46" y="70"/>
                  <a:pt x="46" y="70"/>
                  <a:pt x="46" y="70"/>
                </a:cubicBezTo>
                <a:close/>
                <a:moveTo>
                  <a:pt x="46" y="79"/>
                </a:moveTo>
                <a:cubicBezTo>
                  <a:pt x="64" y="79"/>
                  <a:pt x="78" y="94"/>
                  <a:pt x="78" y="111"/>
                </a:cubicBezTo>
                <a:cubicBezTo>
                  <a:pt x="78" y="129"/>
                  <a:pt x="64" y="143"/>
                  <a:pt x="46" y="143"/>
                </a:cubicBezTo>
                <a:cubicBezTo>
                  <a:pt x="29" y="143"/>
                  <a:pt x="14" y="129"/>
                  <a:pt x="14" y="111"/>
                </a:cubicBezTo>
                <a:cubicBezTo>
                  <a:pt x="14" y="94"/>
                  <a:pt x="29" y="79"/>
                  <a:pt x="46" y="79"/>
                </a:cubicBezTo>
                <a:cubicBezTo>
                  <a:pt x="46" y="79"/>
                  <a:pt x="46" y="79"/>
                  <a:pt x="46" y="79"/>
                </a:cubicBezTo>
                <a:close/>
                <a:moveTo>
                  <a:pt x="46" y="81"/>
                </a:moveTo>
                <a:cubicBezTo>
                  <a:pt x="53" y="102"/>
                  <a:pt x="53" y="102"/>
                  <a:pt x="53" y="102"/>
                </a:cubicBezTo>
                <a:cubicBezTo>
                  <a:pt x="75" y="102"/>
                  <a:pt x="75" y="102"/>
                  <a:pt x="75" y="102"/>
                </a:cubicBezTo>
                <a:cubicBezTo>
                  <a:pt x="57" y="115"/>
                  <a:pt x="57" y="115"/>
                  <a:pt x="57" y="115"/>
                </a:cubicBezTo>
                <a:cubicBezTo>
                  <a:pt x="64" y="136"/>
                  <a:pt x="64" y="136"/>
                  <a:pt x="64" y="136"/>
                </a:cubicBezTo>
                <a:cubicBezTo>
                  <a:pt x="46" y="123"/>
                  <a:pt x="46" y="123"/>
                  <a:pt x="46" y="123"/>
                </a:cubicBezTo>
                <a:cubicBezTo>
                  <a:pt x="28" y="136"/>
                  <a:pt x="28" y="136"/>
                  <a:pt x="28" y="136"/>
                </a:cubicBezTo>
                <a:cubicBezTo>
                  <a:pt x="35" y="115"/>
                  <a:pt x="35" y="115"/>
                  <a:pt x="35" y="115"/>
                </a:cubicBezTo>
                <a:cubicBezTo>
                  <a:pt x="17" y="102"/>
                  <a:pt x="17" y="102"/>
                  <a:pt x="17" y="102"/>
                </a:cubicBezTo>
                <a:cubicBezTo>
                  <a:pt x="39" y="102"/>
                  <a:pt x="39" y="102"/>
                  <a:pt x="39" y="102"/>
                </a:cubicBezTo>
                <a:cubicBezTo>
                  <a:pt x="46" y="81"/>
                  <a:pt x="46" y="81"/>
                  <a:pt x="46" y="81"/>
                </a:cubicBezTo>
                <a:close/>
                <a:moveTo>
                  <a:pt x="0" y="0"/>
                </a:moveTo>
                <a:cubicBezTo>
                  <a:pt x="15" y="0"/>
                  <a:pt x="15" y="0"/>
                  <a:pt x="15" y="0"/>
                </a:cubicBezTo>
                <a:cubicBezTo>
                  <a:pt x="15" y="45"/>
                  <a:pt x="15" y="45"/>
                  <a:pt x="15" y="45"/>
                </a:cubicBezTo>
                <a:cubicBezTo>
                  <a:pt x="0" y="34"/>
                  <a:pt x="0" y="34"/>
                  <a:pt x="0" y="34"/>
                </a:cubicBezTo>
                <a:cubicBezTo>
                  <a:pt x="0" y="0"/>
                  <a:pt x="0" y="0"/>
                  <a:pt x="0" y="0"/>
                </a:cubicBezTo>
                <a:close/>
                <a:moveTo>
                  <a:pt x="25" y="0"/>
                </a:moveTo>
                <a:cubicBezTo>
                  <a:pt x="67" y="0"/>
                  <a:pt x="67" y="0"/>
                  <a:pt x="67" y="0"/>
                </a:cubicBezTo>
                <a:cubicBezTo>
                  <a:pt x="67" y="53"/>
                  <a:pt x="67" y="53"/>
                  <a:pt x="67" y="53"/>
                </a:cubicBezTo>
                <a:cubicBezTo>
                  <a:pt x="46" y="70"/>
                  <a:pt x="46" y="70"/>
                  <a:pt x="46" y="70"/>
                </a:cubicBezTo>
                <a:cubicBezTo>
                  <a:pt x="25" y="53"/>
                  <a:pt x="25" y="53"/>
                  <a:pt x="25" y="53"/>
                </a:cubicBezTo>
                <a:cubicBezTo>
                  <a:pt x="25" y="0"/>
                  <a:pt x="25" y="0"/>
                  <a:pt x="25" y="0"/>
                </a:cubicBezTo>
                <a:close/>
                <a:moveTo>
                  <a:pt x="77" y="0"/>
                </a:moveTo>
                <a:cubicBezTo>
                  <a:pt x="92" y="0"/>
                  <a:pt x="92" y="0"/>
                  <a:pt x="92" y="0"/>
                </a:cubicBezTo>
                <a:cubicBezTo>
                  <a:pt x="92" y="34"/>
                  <a:pt x="92" y="34"/>
                  <a:pt x="92" y="34"/>
                </a:cubicBezTo>
                <a:cubicBezTo>
                  <a:pt x="77" y="45"/>
                  <a:pt x="77" y="45"/>
                  <a:pt x="77" y="45"/>
                </a:cubicBezTo>
                <a:cubicBezTo>
                  <a:pt x="77" y="0"/>
                  <a:pt x="77" y="0"/>
                  <a:pt x="7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397" tIns="34198" rIns="68397" bIns="34198" numCol="1" anchor="t" anchorCtr="0" compatLnSpc="1"/>
          <a:lstStyle/>
          <a:p>
            <a:pPr defTabSz="914400"/>
            <a:endParaRPr lang="zh-CN" altLang="en-US" sz="1345">
              <a:solidFill>
                <a:prstClr val="black"/>
              </a:solidFill>
              <a:cs typeface="+mn-ea"/>
              <a:sym typeface="+mn-lt"/>
            </a:endParaRPr>
          </a:p>
        </p:txBody>
      </p:sp>
      <p:sp>
        <p:nvSpPr>
          <p:cNvPr id="103" name="文本框 102"/>
          <p:cNvSpPr txBox="1"/>
          <p:nvPr/>
        </p:nvSpPr>
        <p:spPr>
          <a:xfrm>
            <a:off x="4212153" y="1826096"/>
            <a:ext cx="1249680" cy="414020"/>
          </a:xfrm>
          <a:prstGeom prst="rect">
            <a:avLst/>
          </a:prstGeom>
          <a:noFill/>
        </p:spPr>
        <p:txBody>
          <a:bodyPr wrap="none" rtlCol="0">
            <a:spAutoFit/>
          </a:bodyPr>
          <a:lstStyle/>
          <a:p>
            <a:pPr defTabSz="914400"/>
            <a:r>
              <a:rPr lang="zh-CN" altLang="en-US" sz="2095" dirty="0" smtClean="0">
                <a:solidFill>
                  <a:prstClr val="white"/>
                </a:solidFill>
                <a:cs typeface="+mn-ea"/>
                <a:sym typeface="+mn-lt"/>
              </a:rPr>
              <a:t>资源短缺</a:t>
            </a:r>
            <a:endParaRPr lang="zh-CN" altLang="en-US" sz="2095" dirty="0">
              <a:solidFill>
                <a:prstClr val="white"/>
              </a:solidFill>
              <a:cs typeface="+mn-ea"/>
              <a:sym typeface="+mn-lt"/>
            </a:endParaRPr>
          </a:p>
        </p:txBody>
      </p:sp>
      <p:sp>
        <p:nvSpPr>
          <p:cNvPr id="104" name="文本框 103"/>
          <p:cNvSpPr txBox="1"/>
          <p:nvPr/>
        </p:nvSpPr>
        <p:spPr>
          <a:xfrm>
            <a:off x="6381338" y="1836308"/>
            <a:ext cx="1249680" cy="414020"/>
          </a:xfrm>
          <a:prstGeom prst="rect">
            <a:avLst/>
          </a:prstGeom>
          <a:noFill/>
        </p:spPr>
        <p:txBody>
          <a:bodyPr wrap="none" rtlCol="0">
            <a:spAutoFit/>
          </a:bodyPr>
          <a:lstStyle/>
          <a:p>
            <a:pPr defTabSz="914400"/>
            <a:r>
              <a:rPr lang="zh-CN" altLang="en-US" sz="2095" dirty="0" smtClean="0">
                <a:solidFill>
                  <a:prstClr val="white"/>
                </a:solidFill>
                <a:cs typeface="+mn-ea"/>
                <a:sym typeface="+mn-lt"/>
              </a:rPr>
              <a:t>环境污染</a:t>
            </a:r>
            <a:endParaRPr lang="zh-CN" altLang="en-US" sz="2095" dirty="0">
              <a:solidFill>
                <a:prstClr val="white"/>
              </a:solidFill>
              <a:cs typeface="+mn-ea"/>
              <a:sym typeface="+mn-lt"/>
            </a:endParaRPr>
          </a:p>
        </p:txBody>
      </p:sp>
      <p:sp>
        <p:nvSpPr>
          <p:cNvPr id="105" name="文本框 104"/>
          <p:cNvSpPr txBox="1"/>
          <p:nvPr/>
        </p:nvSpPr>
        <p:spPr>
          <a:xfrm>
            <a:off x="4212153" y="2362680"/>
            <a:ext cx="1249680" cy="414020"/>
          </a:xfrm>
          <a:prstGeom prst="rect">
            <a:avLst/>
          </a:prstGeom>
          <a:noFill/>
        </p:spPr>
        <p:txBody>
          <a:bodyPr wrap="none" rtlCol="0">
            <a:spAutoFit/>
          </a:bodyPr>
          <a:lstStyle/>
          <a:p>
            <a:pPr defTabSz="914400"/>
            <a:r>
              <a:rPr lang="zh-CN" altLang="en-US" sz="2095" dirty="0" smtClean="0">
                <a:solidFill>
                  <a:prstClr val="white"/>
                </a:solidFill>
                <a:cs typeface="+mn-ea"/>
                <a:sym typeface="+mn-lt"/>
              </a:rPr>
              <a:t>生态破坏</a:t>
            </a:r>
            <a:endParaRPr lang="zh-CN" altLang="en-US" sz="2095" dirty="0">
              <a:solidFill>
                <a:prstClr val="white"/>
              </a:solidFill>
              <a:cs typeface="+mn-ea"/>
              <a:sym typeface="+mn-lt"/>
            </a:endParaRPr>
          </a:p>
        </p:txBody>
      </p:sp>
      <p:sp>
        <p:nvSpPr>
          <p:cNvPr id="106" name="文本框 105"/>
          <p:cNvSpPr txBox="1"/>
          <p:nvPr/>
        </p:nvSpPr>
        <p:spPr>
          <a:xfrm>
            <a:off x="6381338" y="2362722"/>
            <a:ext cx="1212334" cy="737235"/>
          </a:xfrm>
          <a:prstGeom prst="rect">
            <a:avLst/>
          </a:prstGeom>
          <a:noFill/>
        </p:spPr>
        <p:txBody>
          <a:bodyPr wrap="square" rtlCol="0">
            <a:spAutoFit/>
          </a:bodyPr>
          <a:lstStyle/>
          <a:p>
            <a:pPr defTabSz="914400"/>
            <a:r>
              <a:rPr lang="zh-CN" altLang="en-US" sz="2095" dirty="0" smtClean="0">
                <a:solidFill>
                  <a:prstClr val="white"/>
                </a:solidFill>
                <a:cs typeface="+mn-ea"/>
                <a:sym typeface="+mn-lt"/>
              </a:rPr>
              <a:t>全球环境变化</a:t>
            </a:r>
            <a:endParaRPr lang="zh-CN" altLang="en-US" sz="2095" dirty="0">
              <a:solidFill>
                <a:prstClr val="white"/>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7544" y="117128"/>
            <a:ext cx="8139178" cy="484800"/>
          </a:xfrm>
        </p:spPr>
        <p:txBody>
          <a:bodyPr>
            <a:noAutofit/>
          </a:bodyPr>
          <a:lstStyle/>
          <a:p>
            <a:pPr algn="ctr"/>
            <a:r>
              <a:rPr lang="zh-CN" altLang="en-US" sz="3600" b="1" dirty="0">
                <a:effectLst>
                  <a:outerShdw blurRad="38100" dist="38100" dir="2700000" algn="tl">
                    <a:srgbClr val="000000">
                      <a:alpha val="43137"/>
                    </a:srgbClr>
                  </a:outerShdw>
                </a:effectLst>
              </a:rPr>
              <a:t>孤独的乔治</a:t>
            </a:r>
          </a:p>
        </p:txBody>
      </p:sp>
      <p:sp>
        <p:nvSpPr>
          <p:cNvPr id="5" name="AutoShape 2" descr="http://img0.imgtn.bdimg.com/it/u=4036746389,2803694741&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img0.imgtn.bdimg.com/it/u=4036746389,2803694741&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9" descr="http://img4.imgtn.bdimg.com/it/u=3790319115,952030445&amp;fm=26&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5" descr="http://img0.imgtn.bdimg.com/it/u=3435168094,2817330054&amp;fm=26&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占位符 8"/>
          <p:cNvSpPr>
            <a:spLocks noGrp="1"/>
          </p:cNvSpPr>
          <p:nvPr>
            <p:ph type="body" sz="half" idx="2"/>
          </p:nvPr>
        </p:nvSpPr>
        <p:spPr/>
        <p:txBody>
          <a:bodyPr/>
          <a:lstStyle/>
          <a:p>
            <a:r>
              <a:rPr lang="zh-CN" altLang="en-US" dirty="0"/>
              <a:t>孤独的乔治，是一只加拉帕戈斯象龟平塔岛象龟亚种个体。自</a:t>
            </a:r>
            <a:r>
              <a:rPr lang="en-US" altLang="zh-CN" dirty="0"/>
              <a:t>1971</a:t>
            </a:r>
            <a:r>
              <a:rPr lang="zh-CN" altLang="en-US" dirty="0"/>
              <a:t>年被发现到</a:t>
            </a:r>
            <a:r>
              <a:rPr lang="en-US" altLang="zh-CN" dirty="0"/>
              <a:t>2012</a:t>
            </a:r>
            <a:r>
              <a:rPr lang="zh-CN" altLang="en-US" dirty="0"/>
              <a:t>年确认死亡为止，被认为是平塔岛象龟中已知的最后一个个体。它被认为是世界上最稀有的动物，也是</a:t>
            </a:r>
            <a:r>
              <a:rPr lang="zh-CN" altLang="en-US" dirty="0">
                <a:hlinkClick r:id="rId2"/>
              </a:rPr>
              <a:t>加拉帕戈斯群岛</a:t>
            </a:r>
            <a:r>
              <a:rPr lang="zh-CN" altLang="en-US" dirty="0"/>
              <a:t>乃至全球物种保护的象征之一。</a:t>
            </a:r>
            <a:r>
              <a:rPr lang="en-US" altLang="zh-CN" dirty="0"/>
              <a:t>2012</a:t>
            </a:r>
            <a:r>
              <a:rPr lang="zh-CN" altLang="en-US" dirty="0"/>
              <a:t>年</a:t>
            </a:r>
            <a:r>
              <a:rPr lang="en-US" altLang="zh-CN" dirty="0"/>
              <a:t>6</a:t>
            </a:r>
            <a:r>
              <a:rPr lang="zh-CN" altLang="en-US" dirty="0"/>
              <a:t>月</a:t>
            </a:r>
            <a:r>
              <a:rPr lang="en-US" altLang="zh-CN" dirty="0"/>
              <a:t>24</a:t>
            </a:r>
            <a:r>
              <a:rPr lang="zh-CN" altLang="en-US" dirty="0"/>
              <a:t>日，乔治生活所在的</a:t>
            </a:r>
            <a:r>
              <a:rPr lang="zh-CN" altLang="en-US" dirty="0">
                <a:hlinkClick r:id="rId3"/>
              </a:rPr>
              <a:t>加拉巴戈斯国家公园</a:t>
            </a:r>
            <a:r>
              <a:rPr lang="zh-CN" altLang="en-US" dirty="0"/>
              <a:t>发表声明，孤独的乔治</a:t>
            </a:r>
            <a:r>
              <a:rPr lang="zh-CN" altLang="en-US" dirty="0" smtClean="0"/>
              <a:t>已经死亡</a:t>
            </a:r>
            <a:r>
              <a:rPr lang="zh-CN" altLang="en-US" dirty="0"/>
              <a:t>，标志着</a:t>
            </a:r>
            <a:r>
              <a:rPr lang="zh-CN" altLang="en-US" b="1" dirty="0"/>
              <a:t>平塔岛象龟</a:t>
            </a:r>
            <a:r>
              <a:rPr lang="zh-CN" altLang="en-US" dirty="0"/>
              <a:t>至此</a:t>
            </a:r>
            <a:r>
              <a:rPr lang="zh-CN" altLang="en-US" dirty="0" smtClean="0"/>
              <a:t>绝种。</a:t>
            </a:r>
            <a:endParaRPr lang="en-US" altLang="zh-CN" dirty="0" smtClean="0"/>
          </a:p>
          <a:p>
            <a:r>
              <a:rPr lang="zh-CN" altLang="en-US" dirty="0"/>
              <a:t>乔治最早由美国软体动物学家约瑟夫</a:t>
            </a:r>
            <a:r>
              <a:rPr lang="en-US" altLang="zh-CN" dirty="0"/>
              <a:t>·</a:t>
            </a:r>
            <a:r>
              <a:rPr lang="zh-CN" altLang="en-US" dirty="0"/>
              <a:t>瓦格沃尔吉（</a:t>
            </a:r>
            <a:r>
              <a:rPr lang="en-US" altLang="zh-CN" dirty="0"/>
              <a:t>Joseph </a:t>
            </a:r>
            <a:r>
              <a:rPr lang="en-US" altLang="zh-CN" dirty="0" err="1"/>
              <a:t>Vagvolgyi</a:t>
            </a:r>
            <a:r>
              <a:rPr lang="zh-CN" altLang="en-US" dirty="0"/>
              <a:t>）于</a:t>
            </a:r>
            <a:r>
              <a:rPr lang="en-US" altLang="zh-CN" dirty="0"/>
              <a:t>1971</a:t>
            </a:r>
            <a:r>
              <a:rPr lang="zh-CN" altLang="en-US" dirty="0"/>
              <a:t>年在</a:t>
            </a:r>
            <a:r>
              <a:rPr lang="zh-CN" altLang="en-US" dirty="0" smtClean="0"/>
              <a:t>平塔岛（</a:t>
            </a:r>
            <a:r>
              <a:rPr lang="en-US" altLang="zh-CN" dirty="0" err="1" smtClean="0"/>
              <a:t>Pinta</a:t>
            </a:r>
            <a:r>
              <a:rPr lang="en-US" altLang="zh-CN" dirty="0" smtClean="0"/>
              <a:t> </a:t>
            </a:r>
            <a:r>
              <a:rPr lang="en-US" altLang="zh-CN" dirty="0"/>
              <a:t>Island</a:t>
            </a:r>
            <a:r>
              <a:rPr lang="zh-CN" altLang="en-US" dirty="0"/>
              <a:t>）上发现。当时，岛上的植被已经被外来的野生山羊所破坏，在岛上生活的平塔岛龟也仅剩一只。出于保护它的目的，他被安置到了达尔文研究站（</a:t>
            </a:r>
            <a:r>
              <a:rPr lang="en-US" altLang="zh-CN" dirty="0"/>
              <a:t>Charles Darwin Research Station</a:t>
            </a:r>
            <a:r>
              <a:rPr lang="zh-CN" altLang="en-US" dirty="0"/>
              <a:t>）中，与两只其他亚种的雌龟一同饲养以繁殖后代。然而，尽管雌龟已为它产下两枚蛋，但都没有能成功孵化。</a:t>
            </a:r>
          </a:p>
        </p:txBody>
      </p:sp>
      <p:pic>
        <p:nvPicPr>
          <p:cNvPr id="8196" name="Picture 4" descr="https://bkimg.cdn.bcebos.com/pic/a9d3fd1f4134970a79c047cf9fcad1c8a6865d9a?x-bce-process=image/resize,m_lfit,w_268,limit_1/format,f_jpg"/>
          <p:cNvPicPr>
            <a:picLocks noGrp="1" noChangeAspect="1" noChangeArrowheads="1"/>
          </p:cNvPicPr>
          <p:nvPr>
            <p:ph type="pic" idx="1"/>
          </p:nvPr>
        </p:nvPicPr>
        <p:blipFill>
          <a:blip r:embed="rId4">
            <a:extLst>
              <a:ext uri="{28A0092B-C50C-407E-A947-70E740481C1C}">
                <a14:useLocalDpi xmlns:a14="http://schemas.microsoft.com/office/drawing/2010/main" val="0"/>
              </a:ext>
            </a:extLst>
          </a:blip>
          <a:srcRect l="7060" r="706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729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p:nvPr/>
        </p:nvSpPr>
        <p:spPr>
          <a:xfrm>
            <a:off x="2772260" y="2106929"/>
            <a:ext cx="3599480" cy="920750"/>
          </a:xfrm>
          <a:prstGeom prst="rect">
            <a:avLst/>
          </a:prstGeom>
          <a:ln w="12700">
            <a:miter lim="400000"/>
          </a:ln>
        </p:spPr>
        <p:txBody>
          <a:bodyPr lIns="45718" tIns="45718" rIns="45718" bIns="45718">
            <a:spAutoFit/>
          </a:bodyPr>
          <a:lstStyle>
            <a:lvl1pPr algn="ctr">
              <a:defRPr sz="5400">
                <a:solidFill>
                  <a:srgbClr val="B61C22"/>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sz="5400">
                <a:solidFill>
                  <a:srgbClr val="B61C22"/>
                </a:solidFill>
              </a:rPr>
              <a:t>THANKS</a:t>
            </a:r>
          </a:p>
        </p:txBody>
      </p:sp>
      <p:sp>
        <p:nvSpPr>
          <p:cNvPr id="75" name="Shape 75"/>
          <p:cNvSpPr/>
          <p:nvPr/>
        </p:nvSpPr>
        <p:spPr>
          <a:xfrm flipV="1">
            <a:off x="2272875" y="2565399"/>
            <a:ext cx="682685" cy="1"/>
          </a:xfrm>
          <a:prstGeom prst="line">
            <a:avLst/>
          </a:prstGeom>
          <a:ln w="12700">
            <a:solidFill>
              <a:srgbClr val="B41F28"/>
            </a:solidFill>
          </a:ln>
        </p:spPr>
        <p:txBody>
          <a:bodyPr lIns="0" tIns="0" rIns="0" bIns="0"/>
          <a:lstStyle/>
          <a:p>
            <a:pPr lvl="0" defTabSz="457200">
              <a:defRPr sz="1200"/>
            </a:pPr>
            <a:endParaRPr/>
          </a:p>
        </p:txBody>
      </p:sp>
      <p:sp>
        <p:nvSpPr>
          <p:cNvPr id="76" name="Shape 76"/>
          <p:cNvSpPr/>
          <p:nvPr/>
        </p:nvSpPr>
        <p:spPr>
          <a:xfrm flipV="1">
            <a:off x="6247975" y="2565399"/>
            <a:ext cx="682686" cy="1"/>
          </a:xfrm>
          <a:prstGeom prst="line">
            <a:avLst/>
          </a:prstGeom>
          <a:ln w="12700">
            <a:solidFill>
              <a:srgbClr val="B41F28"/>
            </a:solidFill>
          </a:ln>
        </p:spPr>
        <p:txBody>
          <a:bodyPr lIns="0" tIns="0" rIns="0" bIns="0"/>
          <a:lstStyle/>
          <a:p>
            <a:pPr lvl="0" defTabSz="457200">
              <a:defRPr sz="1200"/>
            </a:pPr>
            <a:endParaRPr/>
          </a:p>
        </p:txBody>
      </p:sp>
      <p:sp>
        <p:nvSpPr>
          <p:cNvPr id="2" name="矩形 1"/>
          <p:cNvSpPr/>
          <p:nvPr/>
        </p:nvSpPr>
        <p:spPr>
          <a:xfrm>
            <a:off x="3489812" y="3027679"/>
            <a:ext cx="2164375" cy="923330"/>
          </a:xfrm>
          <a:prstGeom prst="rect">
            <a:avLst/>
          </a:prstGeom>
        </p:spPr>
        <p:txBody>
          <a:bodyPr wrap="none">
            <a:spAutoFit/>
          </a:bodyPr>
          <a:lstStyle/>
          <a:p>
            <a:r>
              <a:rPr lang="zh-CN" altLang="en-US" b="1" dirty="0">
                <a:effectLst>
                  <a:outerShdw blurRad="38100" dist="38100" dir="2700000" algn="tl">
                    <a:srgbClr val="000000">
                      <a:alpha val="43137"/>
                    </a:srgbClr>
                  </a:outerShdw>
                </a:effectLst>
              </a:rPr>
              <a:t>手机：</a:t>
            </a:r>
            <a:r>
              <a:rPr lang="en-US" altLang="zh-CN" b="1" dirty="0" smtClean="0">
                <a:effectLst>
                  <a:outerShdw blurRad="38100" dist="38100" dir="2700000" algn="tl">
                    <a:srgbClr val="000000">
                      <a:alpha val="43137"/>
                    </a:srgbClr>
                  </a:outerShdw>
                </a:effectLst>
              </a:rPr>
              <a:t>15837691226</a:t>
            </a:r>
          </a:p>
          <a:p>
            <a:r>
              <a:rPr lang="en-US" altLang="zh-CN" b="1" dirty="0">
                <a:effectLst>
                  <a:outerShdw blurRad="38100" dist="38100" dir="2700000" algn="tl">
                    <a:srgbClr val="000000">
                      <a:alpha val="43137"/>
                    </a:srgbClr>
                  </a:outerShdw>
                </a:effectLst>
              </a:rPr>
              <a:t>QQ</a:t>
            </a:r>
            <a:r>
              <a:rPr lang="zh-CN" altLang="en-US" b="1" dirty="0">
                <a:effectLst>
                  <a:outerShdw blurRad="38100" dist="38100" dir="2700000" algn="tl">
                    <a:srgbClr val="000000">
                      <a:alpha val="43137"/>
                    </a:srgbClr>
                  </a:outerShdw>
                </a:effectLst>
              </a:rPr>
              <a:t>：</a:t>
            </a:r>
            <a:r>
              <a:rPr lang="en-US" altLang="zh-CN" b="1" dirty="0">
                <a:effectLst>
                  <a:outerShdw blurRad="38100" dist="38100" dir="2700000" algn="tl">
                    <a:srgbClr val="000000">
                      <a:alpha val="43137"/>
                    </a:srgbClr>
                  </a:outerShdw>
                </a:effectLst>
              </a:rPr>
              <a:t>1269118602</a:t>
            </a:r>
            <a:endParaRPr lang="zh-CN" altLang="en-US" b="1" dirty="0">
              <a:effectLst>
                <a:outerShdw blurRad="38100" dist="38100" dir="2700000" algn="tl">
                  <a:srgbClr val="000000">
                    <a:alpha val="43137"/>
                  </a:srgbClr>
                </a:outerShdw>
              </a:effectLst>
            </a:endParaRPr>
          </a:p>
          <a:p>
            <a:endParaRPr lang="zh-CN" altLang="en-US" dirty="0"/>
          </a:p>
        </p:txBody>
      </p:sp>
    </p:spTree>
  </p:cSld>
  <p:clrMapOvr>
    <a:masterClrMapping/>
  </p:clrMapOvr>
  <p:transition spd="slow">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270" y="5080"/>
            <a:ext cx="9130030" cy="5120640"/>
          </a:xfrm>
          <a:prstGeom prst="rect">
            <a:avLst/>
          </a:prstGeom>
        </p:spPr>
      </p:pic>
      <p:sp>
        <p:nvSpPr>
          <p:cNvPr id="2" name="矩形 1"/>
          <p:cNvSpPr/>
          <p:nvPr/>
        </p:nvSpPr>
        <p:spPr>
          <a:xfrm>
            <a:off x="14605" y="3125355"/>
            <a:ext cx="9129395" cy="1622425"/>
          </a:xfrm>
          <a:prstGeom prst="rect">
            <a:avLst/>
          </a:prstGeom>
          <a:solidFill>
            <a:schemeClr val="accent4">
              <a:lumMod val="20000"/>
              <a:lumOff val="80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795" dirty="0">
              <a:solidFill>
                <a:prstClr val="white"/>
              </a:solidFill>
            </a:endParaRPr>
          </a:p>
        </p:txBody>
      </p:sp>
      <p:sp>
        <p:nvSpPr>
          <p:cNvPr id="4" name="矩形 3"/>
          <p:cNvSpPr/>
          <p:nvPr/>
        </p:nvSpPr>
        <p:spPr bwMode="auto">
          <a:xfrm>
            <a:off x="3131840" y="3673197"/>
            <a:ext cx="3241040" cy="620395"/>
          </a:xfrm>
          <a:prstGeom prst="rect">
            <a:avLst/>
          </a:prstGeom>
        </p:spPr>
        <p:txBody>
          <a:bodyPr wrap="none">
            <a:spAutoFit/>
            <a:scene3d>
              <a:camera prst="orthographicFront"/>
              <a:lightRig rig="threePt" dir="t"/>
            </a:scene3d>
          </a:bodyPr>
          <a:lstStyle/>
          <a:p>
            <a:pPr defTabSz="914400">
              <a:defRPr/>
            </a:pPr>
            <a:r>
              <a:rPr lang="zh-CN" altLang="en-US" sz="344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charset="-122"/>
              </a:rPr>
              <a:t>环境污染及防治</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67510" y="116205"/>
            <a:ext cx="3256915" cy="583565"/>
          </a:xfrm>
          <a:prstGeom prst="rect">
            <a:avLst/>
          </a:prstGeom>
          <a:noFill/>
          <a:ln w="9525">
            <a:noFill/>
          </a:ln>
        </p:spPr>
        <p:txBody>
          <a:bodyPr wrap="square">
            <a:spAutoFit/>
          </a:bodyPr>
          <a:lstStyle/>
          <a:p>
            <a:pPr marL="0" indent="0" algn="l"/>
            <a:r>
              <a:rPr lang="zh-CN" sz="3200" b="1">
                <a:ea typeface="黑体" panose="02010609060101010101" charset="-122"/>
              </a:rPr>
              <a:t>（一）水体污染</a:t>
            </a:r>
            <a:endParaRPr lang="zh-CN" altLang="en-US" sz="3200" b="1">
              <a:ea typeface="黑体" panose="02010609060101010101" charset="-122"/>
            </a:endParaRPr>
          </a:p>
        </p:txBody>
      </p:sp>
      <p:graphicFrame>
        <p:nvGraphicFramePr>
          <p:cNvPr id="5" name="表格 4"/>
          <p:cNvGraphicFramePr/>
          <p:nvPr/>
        </p:nvGraphicFramePr>
        <p:xfrm>
          <a:off x="340042" y="1022350"/>
          <a:ext cx="8474075" cy="3507740"/>
        </p:xfrm>
        <a:graphic>
          <a:graphicData uri="http://schemas.openxmlformats.org/drawingml/2006/table">
            <a:tbl>
              <a:tblPr firstRow="1" bandRow="1">
                <a:tableStyleId>{5940675A-B579-460E-94D1-54222C63F5DA}</a:tableStyleId>
              </a:tblPr>
              <a:tblGrid>
                <a:gridCol w="1495425"/>
                <a:gridCol w="6978650"/>
              </a:tblGrid>
              <a:tr h="520700">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类型</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90169" marR="90169" marT="46990" marB="4699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c>
                  <a:txBody>
                    <a:bodyPr/>
                    <a:lstStyle/>
                    <a:p>
                      <a:pPr indent="0" algn="ctr">
                        <a:buNone/>
                      </a:pPr>
                      <a:r>
                        <a:rPr lang="en-US" sz="2800" b="1">
                          <a:solidFill>
                            <a:srgbClr val="FF0000"/>
                          </a:solidFill>
                          <a:latin typeface="微软雅黑" panose="020B0503020204020204" charset="-122"/>
                          <a:ea typeface="微软雅黑" panose="020B0503020204020204" charset="-122"/>
                          <a:cs typeface="宋体" panose="02010600030101010101" pitchFamily="2" charset="-122"/>
                        </a:rPr>
                        <a:t>水体富营养化</a:t>
                      </a:r>
                      <a:endParaRPr lang="en-US" altLang="en-US" sz="2800" b="1">
                        <a:solidFill>
                          <a:srgbClr val="FF0000"/>
                        </a:solidFill>
                        <a:latin typeface="微软雅黑" panose="020B0503020204020204" charset="-122"/>
                        <a:ea typeface="微软雅黑" panose="020B0503020204020204" charset="-122"/>
                        <a:cs typeface="宋体" panose="02010600030101010101" pitchFamily="2" charset="-122"/>
                      </a:endParaRPr>
                    </a:p>
                  </a:txBody>
                  <a:tcPr marL="90169" marR="90169" marT="46990" marB="4699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r>
              <a:tr h="419100">
                <a:tc>
                  <a:txBody>
                    <a:bodyPr/>
                    <a:lstStyle/>
                    <a:p>
                      <a:pPr indent="0" algn="ctr">
                        <a:buNone/>
                      </a:pPr>
                      <a:r>
                        <a:rPr lang="en-US" sz="2400" b="0">
                          <a:solidFill>
                            <a:schemeClr val="tx1"/>
                          </a:solidFill>
                          <a:latin typeface="宋体" panose="02010600030101010101" pitchFamily="2" charset="-122"/>
                          <a:ea typeface="宋体" panose="02010600030101010101" pitchFamily="2" charset="-122"/>
                          <a:cs typeface="宋体" panose="02010600030101010101" pitchFamily="2" charset="-122"/>
                        </a:rPr>
                        <a:t>含义</a:t>
                      </a:r>
                      <a:endParaRPr lang="en-US" altLang="en-US" sz="2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90169" marR="90169" marT="46990" marB="4699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c>
                  <a:txBody>
                    <a:bodyPr/>
                    <a:lstStyle/>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生物所需的氮、磷等营养元素大量进入水体引起的水质恶化现象</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0169" marR="90169" marT="46990" marB="4699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r h="0">
                <a:tc>
                  <a:txBody>
                    <a:bodyPr/>
                    <a:lstStyle/>
                    <a:p>
                      <a:pPr indent="0" algn="ctr">
                        <a:buNone/>
                      </a:pPr>
                      <a:r>
                        <a:rPr lang="en-US" sz="2400" b="0">
                          <a:solidFill>
                            <a:schemeClr val="tx1"/>
                          </a:solidFill>
                          <a:latin typeface="宋体" panose="02010600030101010101" pitchFamily="2" charset="-122"/>
                          <a:ea typeface="宋体" panose="02010600030101010101" pitchFamily="2" charset="-122"/>
                          <a:cs typeface="宋体" panose="02010600030101010101" pitchFamily="2" charset="-122"/>
                        </a:rPr>
                        <a:t>污染源</a:t>
                      </a:r>
                      <a:endParaRPr lang="en-US" altLang="en-US" sz="2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90169" marR="90169" marT="46990" marB="4699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c>
                  <a:txBody>
                    <a:bodyPr/>
                    <a:lstStyle/>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生产和生活污水中所含的氮、磷等营养物质</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0169" marR="90169" marT="46990" marB="4699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r h="139700">
                <a:tc>
                  <a:txBody>
                    <a:bodyPr/>
                    <a:lstStyle/>
                    <a:p>
                      <a:pPr indent="0" algn="ctr">
                        <a:buNone/>
                      </a:pPr>
                      <a:r>
                        <a:rPr lang="en-US" sz="2400" b="0">
                          <a:solidFill>
                            <a:schemeClr val="tx1"/>
                          </a:solidFill>
                          <a:latin typeface="宋体" panose="02010600030101010101" pitchFamily="2" charset="-122"/>
                          <a:ea typeface="宋体" panose="02010600030101010101" pitchFamily="2" charset="-122"/>
                          <a:cs typeface="宋体" panose="02010600030101010101" pitchFamily="2" charset="-122"/>
                        </a:rPr>
                        <a:t>表现</a:t>
                      </a:r>
                      <a:endParaRPr lang="en-US" altLang="en-US" sz="2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90169" marR="90169" marT="46990" marB="4699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c>
                  <a:txBody>
                    <a:bodyPr/>
                    <a:lstStyle/>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陆地水体：称为“水花(水华)”又称“藻花”。海洋水体：称为“赤潮”</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0169" marR="90169" marT="46990" marB="4699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r h="876300">
                <a:tc>
                  <a:txBody>
                    <a:bodyPr/>
                    <a:lstStyle/>
                    <a:p>
                      <a:pPr indent="0" algn="ctr">
                        <a:buNone/>
                      </a:pPr>
                      <a:r>
                        <a:rPr lang="en-US" sz="2400" b="0">
                          <a:solidFill>
                            <a:schemeClr val="tx1"/>
                          </a:solidFill>
                          <a:latin typeface="宋体" panose="02010600030101010101" pitchFamily="2" charset="-122"/>
                          <a:ea typeface="宋体" panose="02010600030101010101" pitchFamily="2" charset="-122"/>
                          <a:cs typeface="宋体" panose="02010600030101010101" pitchFamily="2" charset="-122"/>
                        </a:rPr>
                        <a:t>危害</a:t>
                      </a:r>
                      <a:endParaRPr lang="en-US" altLang="en-US" sz="2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90169" marR="90169" marT="46990" marB="4699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solidFill>
                  </a:tcPr>
                </a:tc>
                <a:tc>
                  <a:txBody>
                    <a:bodyPr/>
                    <a:lstStyle/>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①水体中植物死亡；②鱼类死亡；③湖泊演变为沼泽</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0169" marR="90169" marT="46990" marB="4699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70" y="-13335"/>
            <a:ext cx="9158605" cy="5144135"/>
          </a:xfrm>
          <a:prstGeom prst="rect">
            <a:avLst/>
          </a:prstGeom>
        </p:spPr>
      </p:pic>
      <p:sp>
        <p:nvSpPr>
          <p:cNvPr id="3" name="矩形 2"/>
          <p:cNvSpPr/>
          <p:nvPr/>
        </p:nvSpPr>
        <p:spPr>
          <a:xfrm>
            <a:off x="-1270" y="-13335"/>
            <a:ext cx="1300480" cy="768350"/>
          </a:xfrm>
          <a:prstGeom prst="rect">
            <a:avLst/>
          </a:prstGeom>
          <a:noFill/>
          <a:ln>
            <a:noFill/>
          </a:ln>
        </p:spPr>
        <p:txBody>
          <a:bodyPr wrap="none" rtlCol="0" anchor="t">
            <a:spAutoFit/>
            <a:scene3d>
              <a:camera prst="orthographicFront"/>
              <a:lightRig rig="threePt" dir="t"/>
            </a:scene3d>
          </a:bodyPr>
          <a:lstStyle/>
          <a:p>
            <a:pPr algn="ctr"/>
            <a:r>
              <a:rPr lang="zh-CN" altLang="en-US" sz="4400" b="1">
                <a:ln w="6600">
                  <a:solidFill>
                    <a:schemeClr val="accent2"/>
                  </a:solidFill>
                  <a:prstDash val="solid"/>
                </a:ln>
                <a:solidFill>
                  <a:srgbClr val="FFFFFF"/>
                </a:solidFill>
                <a:effectLst>
                  <a:outerShdw dist="38100" dir="2700000" algn="tl" rotWithShape="0">
                    <a:schemeClr val="accent2"/>
                  </a:outerShdw>
                </a:effectLst>
              </a:rPr>
              <a:t>赤潮</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69545" y="728345"/>
            <a:ext cx="8805545" cy="3969385"/>
          </a:xfrm>
          <a:prstGeom prst="rect">
            <a:avLst/>
          </a:prstGeom>
          <a:noFill/>
          <a:ln w="9525">
            <a:noFill/>
          </a:ln>
        </p:spPr>
        <p:txBody>
          <a:bodyPr wrap="square">
            <a:spAutoFit/>
          </a:bodyPr>
          <a:lstStyle/>
          <a:p>
            <a:pPr marL="0" indent="0" algn="l"/>
            <a:r>
              <a:rPr lang="zh-CN" sz="2800" b="1" dirty="0">
                <a:solidFill>
                  <a:srgbClr val="000000"/>
                </a:solidFill>
                <a:ea typeface="黑体" panose="02010609060101010101" charset="-122"/>
              </a:rPr>
              <a:t>【赤潮成因】</a:t>
            </a:r>
            <a:endParaRPr lang="zh-CN" sz="2800" b="0" dirty="0">
              <a:solidFill>
                <a:srgbClr val="000000"/>
              </a:solidFill>
              <a:ea typeface="宋体" panose="02010600030101010101" pitchFamily="2" charset="-122"/>
            </a:endParaRPr>
          </a:p>
          <a:p>
            <a:pPr marL="0" indent="0" algn="l"/>
            <a:r>
              <a:rPr lang="zh-CN" sz="2800" b="0" dirty="0">
                <a:solidFill>
                  <a:srgbClr val="000000"/>
                </a:solidFill>
                <a:ea typeface="宋体" panose="02010600030101010101" pitchFamily="2" charset="-122"/>
              </a:rPr>
              <a:t>    (1)温度和降水：一般出现在夏季，春、秋两季也时有发生。</a:t>
            </a:r>
            <a:r>
              <a:rPr lang="zh-CN" sz="2800" b="1" dirty="0">
                <a:solidFill>
                  <a:srgbClr val="000000"/>
                </a:solidFill>
                <a:effectLst>
                  <a:outerShdw blurRad="38100" dist="38100" dir="2700000" algn="tl">
                    <a:srgbClr val="000000">
                      <a:alpha val="43137"/>
                    </a:srgbClr>
                  </a:outerShdw>
                </a:effectLst>
                <a:ea typeface="宋体" panose="02010600030101010101" pitchFamily="2" charset="-122"/>
              </a:rPr>
              <a:t>（温度高，降水少易于形成赤潮）</a:t>
            </a:r>
          </a:p>
          <a:p>
            <a:pPr marL="0" indent="0" algn="l"/>
            <a:r>
              <a:rPr lang="zh-CN" sz="2800" b="0" dirty="0">
                <a:solidFill>
                  <a:srgbClr val="000000"/>
                </a:solidFill>
                <a:ea typeface="宋体" panose="02010600030101010101" pitchFamily="2" charset="-122"/>
              </a:rPr>
              <a:t>    (2)风和海流：赤潮的形成、分布、集聚和分散直接受到水体运动的影响，赤潮容易产生于一些港湾就是这个原因。</a:t>
            </a:r>
            <a:r>
              <a:rPr lang="zh-CN" sz="2800" b="1" dirty="0">
                <a:solidFill>
                  <a:srgbClr val="000000"/>
                </a:solidFill>
                <a:effectLst>
                  <a:outerShdw blurRad="38100" dist="38100" dir="2700000" algn="tl">
                    <a:srgbClr val="000000">
                      <a:alpha val="43137"/>
                    </a:srgbClr>
                  </a:outerShdw>
                </a:effectLst>
                <a:ea typeface="宋体" panose="02010600030101010101" pitchFamily="2" charset="-122"/>
              </a:rPr>
              <a:t>（风小，海流弱易于赤潮的形成）</a:t>
            </a:r>
          </a:p>
          <a:p>
            <a:pPr marL="0" indent="0" algn="l"/>
            <a:r>
              <a:rPr lang="zh-CN" sz="2800" b="0" dirty="0">
                <a:solidFill>
                  <a:srgbClr val="000000"/>
                </a:solidFill>
                <a:ea typeface="宋体" panose="02010600030101010101" pitchFamily="2" charset="-122"/>
              </a:rPr>
              <a:t>(3)人类活动的影响：人类不断将大量的生活污水、工业废水及农田废水等排人海洋，过度的海产养殖，造成海域的富营养化。</a:t>
            </a:r>
            <a:endParaRPr lang="zh-CN" altLang="en-US" sz="2800" b="0" dirty="0">
              <a:solidFill>
                <a:srgbClr val="00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2F2F2"/>
        </a:solidFill>
        <a:ln w="25400" cap="flat">
          <a:solidFill>
            <a:srgbClr val="BBE0E3"/>
          </a:solidFill>
          <a:prstDash val="solid"/>
          <a:bevel/>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BBE0E3"/>
          </a:solidFill>
          <a:prstDash val="solid"/>
          <a:bevel/>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2170</Words>
  <Application>Microsoft Office PowerPoint</Application>
  <PresentationFormat>自定义</PresentationFormat>
  <Paragraphs>270</Paragraphs>
  <Slides>51</Slides>
  <Notes>12</Notes>
  <HiddenSlides>0</HiddenSlides>
  <MMClips>0</MMClips>
  <ScaleCrop>false</ScaleCrop>
  <HeadingPairs>
    <vt:vector size="4" baseType="variant">
      <vt:variant>
        <vt:lpstr>主题</vt:lpstr>
      </vt:variant>
      <vt:variant>
        <vt:i4>5</vt:i4>
      </vt:variant>
      <vt:variant>
        <vt:lpstr>幻灯片标题</vt:lpstr>
      </vt:variant>
      <vt:variant>
        <vt:i4>51</vt:i4>
      </vt:variant>
    </vt:vector>
  </HeadingPairs>
  <TitlesOfParts>
    <vt:vector size="56" baseType="lpstr">
      <vt:lpstr>Office 主题​​</vt:lpstr>
      <vt:lpstr>2_自定义设计方案</vt:lpstr>
      <vt:lpstr>4_自定义设计方案</vt:lpstr>
      <vt:lpstr>5_自定义设计方案</vt:lpstr>
      <vt:lpstr>3_自定义设计方案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大气污染及其防治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现状</vt:lpstr>
      <vt:lpstr>措施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冰泡湖</vt:lpstr>
      <vt:lpstr>冰泡湖</vt:lpstr>
      <vt:lpstr>PowerPoint 演示文稿</vt:lpstr>
      <vt:lpstr>“天空之境”茶卡盐湖</vt:lpstr>
      <vt:lpstr>“天空之境”茶卡盐湖</vt:lpstr>
      <vt:lpstr>“天空之境”茶卡盐湖</vt:lpstr>
      <vt:lpstr>海南澄迈县红树林破坏案例</vt:lpstr>
      <vt:lpstr>海南澄迈县红树林破坏案例</vt:lpstr>
      <vt:lpstr>巨型砗磲的濒危</vt:lpstr>
      <vt:lpstr>孤独的乔治</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DELL</cp:lastModifiedBy>
  <cp:revision>102</cp:revision>
  <dcterms:created xsi:type="dcterms:W3CDTF">2019-06-14T07:22:00Z</dcterms:created>
  <dcterms:modified xsi:type="dcterms:W3CDTF">2021-01-25T07:21:41Z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